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256" r:id="rId2"/>
    <p:sldId id="298" r:id="rId3"/>
    <p:sldId id="288" r:id="rId4"/>
    <p:sldId id="267" r:id="rId5"/>
    <p:sldId id="289" r:id="rId6"/>
    <p:sldId id="271" r:id="rId7"/>
    <p:sldId id="290" r:id="rId8"/>
    <p:sldId id="285" r:id="rId9"/>
    <p:sldId id="283" r:id="rId10"/>
    <p:sldId id="304" r:id="rId11"/>
    <p:sldId id="303" r:id="rId12"/>
    <p:sldId id="305" r:id="rId13"/>
    <p:sldId id="302" r:id="rId14"/>
    <p:sldId id="277" r:id="rId15"/>
    <p:sldId id="270" r:id="rId16"/>
    <p:sldId id="272" r:id="rId17"/>
    <p:sldId id="300" r:id="rId18"/>
    <p:sldId id="293" r:id="rId19"/>
    <p:sldId id="299" r:id="rId20"/>
    <p:sldId id="292" r:id="rId21"/>
    <p:sldId id="306" r:id="rId22"/>
    <p:sldId id="287" r:id="rId23"/>
    <p:sldId id="307" r:id="rId24"/>
    <p:sldId id="281" r:id="rId25"/>
    <p:sldId id="295" r:id="rId26"/>
    <p:sldId id="286" r:id="rId27"/>
    <p:sldId id="262" r:id="rId28"/>
    <p:sldId id="284"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谷道　美紀" initials="谷道　美紀" lastIdx="11" clrIdx="6">
    <p:extLst>
      <p:ext uri="{19B8F6BF-5375-455C-9EA6-DF929625EA0E}">
        <p15:presenceInfo xmlns:p15="http://schemas.microsoft.com/office/powerpoint/2012/main" userId="2dfbd1f9-fb8e-40e7-9195-14924b7a57b0" providerId="Windows Live"/>
      </p:ext>
    </p:extLst>
  </p:cmAuthor>
  <p:cmAuthor id="1" name="武藤 万季" initials="武藤" lastIdx="1" clrIdx="0">
    <p:extLst>
      <p:ext uri="{19B8F6BF-5375-455C-9EA6-DF929625EA0E}">
        <p15:presenceInfo xmlns:p15="http://schemas.microsoft.com/office/powerpoint/2012/main" userId="587040ec16877f44" providerId="Windows Live"/>
      </p:ext>
    </p:extLst>
  </p:cmAuthor>
  <p:cmAuthor id="8" name="廣田　玲香" initials="廣田" lastIdx="7" clrIdx="7">
    <p:extLst>
      <p:ext uri="{19B8F6BF-5375-455C-9EA6-DF929625EA0E}">
        <p15:presenceInfo xmlns:p15="http://schemas.microsoft.com/office/powerpoint/2012/main" userId="S::a4216123@aoyama.jp::f6f500f8-2ef7-43be-a65e-d1f79809fe80" providerId="AD"/>
      </p:ext>
    </p:extLst>
  </p:cmAuthor>
  <p:cmAuthor id="2" name="profile" initials="p" lastIdx="1" clrIdx="1">
    <p:extLst>
      <p:ext uri="{19B8F6BF-5375-455C-9EA6-DF929625EA0E}">
        <p15:presenceInfo xmlns:p15="http://schemas.microsoft.com/office/powerpoint/2012/main" userId="profile" providerId="None"/>
      </p:ext>
    </p:extLst>
  </p:cmAuthor>
  <p:cmAuthor id="9" name="廣田　玲香" initials="廣田　玲香" lastIdx="1" clrIdx="8">
    <p:extLst>
      <p:ext uri="{19B8F6BF-5375-455C-9EA6-DF929625EA0E}">
        <p15:presenceInfo xmlns:p15="http://schemas.microsoft.com/office/powerpoint/2012/main" userId="f6f500f8-2ef7-43be-a65e-d1f79809fe80" providerId="Windows Live"/>
      </p:ext>
    </p:extLst>
  </p:cmAuthor>
  <p:cmAuthor id="3" name="Microsoft Office ユーザー" initials="MOユ" lastIdx="54" clrIdx="2">
    <p:extLst>
      <p:ext uri="{19B8F6BF-5375-455C-9EA6-DF929625EA0E}">
        <p15:presenceInfo xmlns:p15="http://schemas.microsoft.com/office/powerpoint/2012/main" userId="Microsoft Office ユーザー" providerId="None"/>
      </p:ext>
    </p:extLst>
  </p:cmAuthor>
  <p:cmAuthor id="4" name="高崎　佳実" initials="高崎　佳実" lastIdx="10" clrIdx="3">
    <p:extLst>
      <p:ext uri="{19B8F6BF-5375-455C-9EA6-DF929625EA0E}">
        <p15:presenceInfo xmlns:p15="http://schemas.microsoft.com/office/powerpoint/2012/main" userId="033c22bd-fcee-449b-a74c-58fa90086631" providerId="Windows Live"/>
      </p:ext>
    </p:extLst>
  </p:cmAuthor>
  <p:cmAuthor id="5" name="hirota reika" initials="hr" lastIdx="7" clrIdx="4">
    <p:extLst>
      <p:ext uri="{19B8F6BF-5375-455C-9EA6-DF929625EA0E}">
        <p15:presenceInfo xmlns:p15="http://schemas.microsoft.com/office/powerpoint/2012/main" userId="hirota reika" providerId="None"/>
      </p:ext>
    </p:extLst>
  </p:cmAuthor>
  <p:cmAuthor id="6" name="INOUE YUI" initials="IY" lastIdx="14" clrIdx="5">
    <p:extLst>
      <p:ext uri="{19B8F6BF-5375-455C-9EA6-DF929625EA0E}">
        <p15:presenceInfo xmlns:p15="http://schemas.microsoft.com/office/powerpoint/2012/main" userId="c6091c4ef4d13e6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ADED"/>
    <a:srgbClr val="0096FF"/>
    <a:srgbClr val="76D6FF"/>
    <a:srgbClr val="009BD6"/>
    <a:srgbClr val="E76618"/>
    <a:srgbClr val="E9B481"/>
    <a:srgbClr val="ECABED"/>
    <a:srgbClr val="90C2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113"/>
    <p:restoredTop sz="94715"/>
  </p:normalViewPr>
  <p:slideViewPr>
    <p:cSldViewPr snapToGrid="0">
      <p:cViewPr varScale="1">
        <p:scale>
          <a:sx n="64" d="100"/>
          <a:sy n="64" d="100"/>
        </p:scale>
        <p:origin x="441" y="5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列1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AD0-422D-A0E2-CF9B3FB12FE0}"/>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1-1A55-7741-ACEF-54C0B0407DF8}"/>
              </c:ext>
            </c:extLst>
          </c:dPt>
          <c:dLbls>
            <c:dLbl>
              <c:idx val="0"/>
              <c:layout>
                <c:manualLayout>
                  <c:x val="-0.20764499922003987"/>
                  <c:y val="0.11317540859816011"/>
                </c:manualLayout>
              </c:layout>
              <c:tx>
                <c:rich>
                  <a:bodyPr/>
                  <a:lstStyle/>
                  <a:p>
                    <a:fld id="{852D5107-4949-466F-8A88-F8AC03DB387B}" type="CATEGORYNAME">
                      <a:rPr lang="ja-JP" altLang="en-US" sz="2400" dirty="0"/>
                      <a:pPr/>
                      <a:t>[分類名]</a:t>
                    </a:fld>
                    <a:r>
                      <a:rPr lang="ja-JP" altLang="en-US" sz="2400" baseline="0"/>
                      <a:t>
</a:t>
                    </a:r>
                    <a:fld id="{575B5F04-58A8-4CD9-AFE4-C92F6F68DA30}" type="PERCENTAGE">
                      <a:rPr lang="en-US" altLang="ja-JP" sz="2400" baseline="0" dirty="0"/>
                      <a:pPr/>
                      <a:t>[パーセンテージ]</a:t>
                    </a:fld>
                    <a:endParaRPr lang="ja-JP" altLang="en-US" sz="2400" baseline="0"/>
                  </a:p>
                </c:rich>
              </c:tx>
              <c:showLegendKey val="0"/>
              <c:showVal val="0"/>
              <c:showCatName val="1"/>
              <c:showSerName val="0"/>
              <c:showPercent val="1"/>
              <c:showBubbleSize val="0"/>
              <c:extLst>
                <c:ext xmlns:c15="http://schemas.microsoft.com/office/drawing/2012/chart" uri="{CE6537A1-D6FC-4f65-9D91-7224C49458BB}">
                  <c15:layout>
                    <c:manualLayout>
                      <c:w val="0.31187593537296771"/>
                      <c:h val="0.34567807820600605"/>
                    </c:manualLayout>
                  </c15:layout>
                  <c15:dlblFieldTable/>
                  <c15:showDataLabelsRange val="0"/>
                </c:ext>
                <c:ext xmlns:c16="http://schemas.microsoft.com/office/drawing/2014/chart" uri="{C3380CC4-5D6E-409C-BE32-E72D297353CC}">
                  <c16:uniqueId val="{00000001-CAD0-422D-A0E2-CF9B3FB12FE0}"/>
                </c:ext>
              </c:extLst>
            </c:dLbl>
            <c:dLbl>
              <c:idx val="1"/>
              <c:layout>
                <c:manualLayout>
                  <c:x val="0.24465781373316714"/>
                  <c:y val="-0.17173642491015836"/>
                </c:manualLayout>
              </c:layout>
              <c:tx>
                <c:rich>
                  <a:bodyPr/>
                  <a:lstStyle/>
                  <a:p>
                    <a:fld id="{8899FC6A-9A48-40EE-914F-E43FA3B37977}" type="CATEGORYNAME">
                      <a:rPr lang="ja-JP" altLang="en-US" sz="2800"/>
                      <a:pPr/>
                      <a:t>[分類名]</a:t>
                    </a:fld>
                    <a:r>
                      <a:rPr lang="ja-JP" altLang="en-US" sz="2800" baseline="0"/>
                      <a:t>
</a:t>
                    </a:r>
                    <a:fld id="{A6C5E3DD-E978-418B-ACC5-75686E247459}" type="PERCENTAGE">
                      <a:rPr lang="en-US" altLang="ja-JP" sz="2800" baseline="0"/>
                      <a:pPr/>
                      <a:t>[パーセンテージ]</a:t>
                    </a:fld>
                    <a:endParaRPr lang="ja-JP" altLang="en-US" sz="2800" baseline="0"/>
                  </a:p>
                </c:rich>
              </c:tx>
              <c:showLegendKey val="0"/>
              <c:showVal val="0"/>
              <c:showCatName val="1"/>
              <c:showSerName val="0"/>
              <c:showPercent val="1"/>
              <c:showBubbleSize val="0"/>
              <c:extLst>
                <c:ext xmlns:c15="http://schemas.microsoft.com/office/drawing/2012/chart" uri="{CE6537A1-D6FC-4f65-9D91-7224C49458BB}">
                  <c15:layout>
                    <c:manualLayout>
                      <c:w val="0.36483599987026405"/>
                      <c:h val="0.28946531084338611"/>
                    </c:manualLayout>
                  </c15:layout>
                  <c15:dlblFieldTable/>
                  <c15:showDataLabelsRange val="0"/>
                </c:ext>
                <c:ext xmlns:c16="http://schemas.microsoft.com/office/drawing/2014/chart" uri="{C3380CC4-5D6E-409C-BE32-E72D297353CC}">
                  <c16:uniqueId val="{00000001-1A55-7741-ACEF-54C0B0407DF8}"/>
                </c:ext>
              </c:extLst>
            </c:dLbl>
            <c:spPr>
              <a:noFill/>
              <a:ln>
                <a:noFill/>
              </a:ln>
              <a:effectLst/>
            </c:spPr>
            <c:txPr>
              <a:bodyPr rot="0" spcFirstLastPara="1" vertOverflow="ellipsis" vert="horz" wrap="square" lIns="38100" tIns="19050" rIns="38100" bIns="19050" anchor="ctr" anchorCtr="1">
                <a:spAutoFit/>
              </a:bodyPr>
              <a:lstStyle/>
              <a:p>
                <a:pPr>
                  <a:defRPr lang="ja-JP" sz="2000" b="1" i="0" u="none" strike="noStrike" kern="1200" baseline="0">
                    <a:solidFill>
                      <a:schemeClr val="bg1"/>
                    </a:solidFill>
                    <a:latin typeface="+mn-lt"/>
                    <a:ea typeface="+mn-ea"/>
                    <a:cs typeface="+mn-cs"/>
                  </a:defRPr>
                </a:pPr>
                <a:endParaRPr lang="ja-JP"/>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計画購買</c:v>
                </c:pt>
                <c:pt idx="1">
                  <c:v>非計画購買</c:v>
                </c:pt>
              </c:strCache>
            </c:strRef>
          </c:cat>
          <c:val>
            <c:numRef>
              <c:f>Sheet1!$B$2:$B$3</c:f>
              <c:numCache>
                <c:formatCode>General</c:formatCode>
                <c:ptCount val="2"/>
                <c:pt idx="0">
                  <c:v>11</c:v>
                </c:pt>
                <c:pt idx="1">
                  <c:v>89</c:v>
                </c:pt>
              </c:numCache>
            </c:numRef>
          </c:val>
          <c:extLst>
            <c:ext xmlns:c16="http://schemas.microsoft.com/office/drawing/2014/chart" uri="{C3380CC4-5D6E-409C-BE32-E72D297353CC}">
              <c16:uniqueId val="{00000000-1A55-7741-ACEF-54C0B0407DF8}"/>
            </c:ext>
          </c:extLst>
        </c:ser>
        <c:dLbls>
          <c:showLegendKey val="0"/>
          <c:showVal val="0"/>
          <c:showCatName val="1"/>
          <c:showSerName val="0"/>
          <c:showPercent val="1"/>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CE9E22-33EC-CA43-B999-0CEC474A9543}" type="doc">
      <dgm:prSet loTypeId="urn:microsoft.com/office/officeart/2005/8/layout/chart3" loCatId="" qsTypeId="urn:microsoft.com/office/officeart/2005/8/quickstyle/simple1" qsCatId="simple" csTypeId="urn:microsoft.com/office/officeart/2005/8/colors/colorful1" csCatId="colorful" phldr="1"/>
      <dgm:spPr/>
    </dgm:pt>
    <dgm:pt modelId="{DDC2088C-EE23-8449-8923-B640C1A1E5D8}">
      <dgm:prSet phldrT="[テキスト]" custT="1"/>
      <dgm:spPr/>
      <dgm:t>
        <a:bodyPr/>
        <a:lstStyle/>
        <a:p>
          <a:r>
            <a:rPr kumimoji="1" lang="ja-JP" altLang="en-US" sz="3200"/>
            <a:t>味覚系</a:t>
          </a:r>
        </a:p>
      </dgm:t>
    </dgm:pt>
    <dgm:pt modelId="{29A06715-567C-5842-A657-365EACE8DED1}" type="parTrans" cxnId="{27BD9988-12F4-7A48-A518-68D8E3CF8899}">
      <dgm:prSet/>
      <dgm:spPr/>
      <dgm:t>
        <a:bodyPr/>
        <a:lstStyle/>
        <a:p>
          <a:endParaRPr kumimoji="1" lang="ja-JP" altLang="en-US"/>
        </a:p>
      </dgm:t>
    </dgm:pt>
    <dgm:pt modelId="{4BAF58EB-3A96-0949-B972-303A0C3D3151}" type="sibTrans" cxnId="{27BD9988-12F4-7A48-A518-68D8E3CF8899}">
      <dgm:prSet/>
      <dgm:spPr/>
      <dgm:t>
        <a:bodyPr/>
        <a:lstStyle/>
        <a:p>
          <a:endParaRPr kumimoji="1" lang="ja-JP" altLang="en-US"/>
        </a:p>
      </dgm:t>
    </dgm:pt>
    <dgm:pt modelId="{B7CB9818-5B85-C94E-86DB-72C9CF5C3C11}">
      <dgm:prSet phldrT="[テキスト]" custT="1"/>
      <dgm:spPr>
        <a:solidFill>
          <a:srgbClr val="0096FF"/>
        </a:solidFill>
      </dgm:spPr>
      <dgm:t>
        <a:bodyPr/>
        <a:lstStyle/>
        <a:p>
          <a:r>
            <a:rPr kumimoji="1" lang="ja-JP" altLang="en-US" sz="3200"/>
            <a:t>食感系</a:t>
          </a:r>
        </a:p>
      </dgm:t>
    </dgm:pt>
    <dgm:pt modelId="{690E21A6-F8F4-0B4C-B9EA-236CAB204EE2}" type="parTrans" cxnId="{65266561-4415-EB4A-8317-F351216B7FE5}">
      <dgm:prSet/>
      <dgm:spPr/>
      <dgm:t>
        <a:bodyPr/>
        <a:lstStyle/>
        <a:p>
          <a:endParaRPr kumimoji="1" lang="ja-JP" altLang="en-US"/>
        </a:p>
      </dgm:t>
    </dgm:pt>
    <dgm:pt modelId="{37E427E3-B612-F447-B9AF-B983562CF4F4}" type="sibTrans" cxnId="{65266561-4415-EB4A-8317-F351216B7FE5}">
      <dgm:prSet/>
      <dgm:spPr/>
      <dgm:t>
        <a:bodyPr/>
        <a:lstStyle/>
        <a:p>
          <a:endParaRPr kumimoji="1" lang="ja-JP" altLang="en-US"/>
        </a:p>
      </dgm:t>
    </dgm:pt>
    <dgm:pt modelId="{90997BFB-E349-AE4F-8FFE-010D9D48B88E}">
      <dgm:prSet phldrT="[テキスト]" custT="1"/>
      <dgm:spPr/>
      <dgm:t>
        <a:bodyPr/>
        <a:lstStyle/>
        <a:p>
          <a:r>
            <a:rPr kumimoji="1" lang="ja-JP" altLang="en-US" sz="3200"/>
            <a:t>情報系</a:t>
          </a:r>
        </a:p>
      </dgm:t>
    </dgm:pt>
    <dgm:pt modelId="{25B7819B-C31D-384C-BFD5-75216B3DBDD1}" type="parTrans" cxnId="{B1A2E6E9-0790-9048-AFFD-CD0D2C92AC17}">
      <dgm:prSet/>
      <dgm:spPr/>
      <dgm:t>
        <a:bodyPr/>
        <a:lstStyle/>
        <a:p>
          <a:endParaRPr kumimoji="1" lang="ja-JP" altLang="en-US"/>
        </a:p>
      </dgm:t>
    </dgm:pt>
    <dgm:pt modelId="{1AEF0231-FAB8-A349-A9D0-FA08BA82AC10}" type="sibTrans" cxnId="{B1A2E6E9-0790-9048-AFFD-CD0D2C92AC17}">
      <dgm:prSet/>
      <dgm:spPr/>
      <dgm:t>
        <a:bodyPr/>
        <a:lstStyle/>
        <a:p>
          <a:endParaRPr kumimoji="1" lang="ja-JP" altLang="en-US"/>
        </a:p>
      </dgm:t>
    </dgm:pt>
    <dgm:pt modelId="{8260B301-6B9A-EB4E-B1DE-A502EF17D6AA}" type="pres">
      <dgm:prSet presAssocID="{4BCE9E22-33EC-CA43-B999-0CEC474A9543}" presName="compositeShape" presStyleCnt="0">
        <dgm:presLayoutVars>
          <dgm:chMax val="7"/>
          <dgm:dir/>
          <dgm:resizeHandles val="exact"/>
        </dgm:presLayoutVars>
      </dgm:prSet>
      <dgm:spPr/>
    </dgm:pt>
    <dgm:pt modelId="{5DCA630D-7B1F-D849-8E95-2C5F20389EA2}" type="pres">
      <dgm:prSet presAssocID="{4BCE9E22-33EC-CA43-B999-0CEC474A9543}" presName="wedge1" presStyleLbl="node1" presStyleIdx="0" presStyleCnt="3" custLinFactNeighborX="-4494" custLinFactNeighborY="2540"/>
      <dgm:spPr/>
    </dgm:pt>
    <dgm:pt modelId="{4AF754E7-8AC0-144E-B38C-94B58E6DFF43}" type="pres">
      <dgm:prSet presAssocID="{4BCE9E22-33EC-CA43-B999-0CEC474A9543}" presName="wedge1Tx" presStyleLbl="node1" presStyleIdx="0" presStyleCnt="3">
        <dgm:presLayoutVars>
          <dgm:chMax val="0"/>
          <dgm:chPref val="0"/>
          <dgm:bulletEnabled val="1"/>
        </dgm:presLayoutVars>
      </dgm:prSet>
      <dgm:spPr/>
    </dgm:pt>
    <dgm:pt modelId="{0C6CDC4F-AB31-E748-BB1A-F3AAFF3E120A}" type="pres">
      <dgm:prSet presAssocID="{4BCE9E22-33EC-CA43-B999-0CEC474A9543}" presName="wedge2" presStyleLbl="node1" presStyleIdx="1" presStyleCnt="3"/>
      <dgm:spPr/>
    </dgm:pt>
    <dgm:pt modelId="{478CE8DC-6492-E84B-B78A-7B864BC65AFD}" type="pres">
      <dgm:prSet presAssocID="{4BCE9E22-33EC-CA43-B999-0CEC474A9543}" presName="wedge2Tx" presStyleLbl="node1" presStyleIdx="1" presStyleCnt="3">
        <dgm:presLayoutVars>
          <dgm:chMax val="0"/>
          <dgm:chPref val="0"/>
          <dgm:bulletEnabled val="1"/>
        </dgm:presLayoutVars>
      </dgm:prSet>
      <dgm:spPr/>
    </dgm:pt>
    <dgm:pt modelId="{6F5A5A8A-750C-1249-9F8A-69E9CDE23F97}" type="pres">
      <dgm:prSet presAssocID="{4BCE9E22-33EC-CA43-B999-0CEC474A9543}" presName="wedge3" presStyleLbl="node1" presStyleIdx="2" presStyleCnt="3"/>
      <dgm:spPr/>
    </dgm:pt>
    <dgm:pt modelId="{036A82B7-364B-4D4B-BBC7-65F0103B63D0}" type="pres">
      <dgm:prSet presAssocID="{4BCE9E22-33EC-CA43-B999-0CEC474A9543}" presName="wedge3Tx" presStyleLbl="node1" presStyleIdx="2" presStyleCnt="3">
        <dgm:presLayoutVars>
          <dgm:chMax val="0"/>
          <dgm:chPref val="0"/>
          <dgm:bulletEnabled val="1"/>
        </dgm:presLayoutVars>
      </dgm:prSet>
      <dgm:spPr/>
    </dgm:pt>
  </dgm:ptLst>
  <dgm:cxnLst>
    <dgm:cxn modelId="{BC8E9314-7F5D-5441-B4CF-2054B1F422ED}" type="presOf" srcId="{90997BFB-E349-AE4F-8FFE-010D9D48B88E}" destId="{036A82B7-364B-4D4B-BBC7-65F0103B63D0}" srcOrd="1" destOrd="0" presId="urn:microsoft.com/office/officeart/2005/8/layout/chart3"/>
    <dgm:cxn modelId="{EAD1BC1D-F7CF-8C41-8FB7-2ECF839A96EC}" type="presOf" srcId="{90997BFB-E349-AE4F-8FFE-010D9D48B88E}" destId="{6F5A5A8A-750C-1249-9F8A-69E9CDE23F97}" srcOrd="0" destOrd="0" presId="urn:microsoft.com/office/officeart/2005/8/layout/chart3"/>
    <dgm:cxn modelId="{1DF0EE36-D018-1442-9D75-FCE9B4904E5B}" type="presOf" srcId="{DDC2088C-EE23-8449-8923-B640C1A1E5D8}" destId="{5DCA630D-7B1F-D849-8E95-2C5F20389EA2}" srcOrd="0" destOrd="0" presId="urn:microsoft.com/office/officeart/2005/8/layout/chart3"/>
    <dgm:cxn modelId="{65266561-4415-EB4A-8317-F351216B7FE5}" srcId="{4BCE9E22-33EC-CA43-B999-0CEC474A9543}" destId="{B7CB9818-5B85-C94E-86DB-72C9CF5C3C11}" srcOrd="1" destOrd="0" parTransId="{690E21A6-F8F4-0B4C-B9EA-236CAB204EE2}" sibTransId="{37E427E3-B612-F447-B9AF-B983562CF4F4}"/>
    <dgm:cxn modelId="{27BD9988-12F4-7A48-A518-68D8E3CF8899}" srcId="{4BCE9E22-33EC-CA43-B999-0CEC474A9543}" destId="{DDC2088C-EE23-8449-8923-B640C1A1E5D8}" srcOrd="0" destOrd="0" parTransId="{29A06715-567C-5842-A657-365EACE8DED1}" sibTransId="{4BAF58EB-3A96-0949-B972-303A0C3D3151}"/>
    <dgm:cxn modelId="{BCD1799D-BBDC-D048-B507-A0A25408D404}" type="presOf" srcId="{B7CB9818-5B85-C94E-86DB-72C9CF5C3C11}" destId="{0C6CDC4F-AB31-E748-BB1A-F3AAFF3E120A}" srcOrd="0" destOrd="0" presId="urn:microsoft.com/office/officeart/2005/8/layout/chart3"/>
    <dgm:cxn modelId="{F531809E-AE3A-8948-8D4F-459A298C36A0}" type="presOf" srcId="{B7CB9818-5B85-C94E-86DB-72C9CF5C3C11}" destId="{478CE8DC-6492-E84B-B78A-7B864BC65AFD}" srcOrd="1" destOrd="0" presId="urn:microsoft.com/office/officeart/2005/8/layout/chart3"/>
    <dgm:cxn modelId="{A91A51AF-8024-4449-8A37-D73D33281E88}" type="presOf" srcId="{DDC2088C-EE23-8449-8923-B640C1A1E5D8}" destId="{4AF754E7-8AC0-144E-B38C-94B58E6DFF43}" srcOrd="1" destOrd="0" presId="urn:microsoft.com/office/officeart/2005/8/layout/chart3"/>
    <dgm:cxn modelId="{B1A2E6E9-0790-9048-AFFD-CD0D2C92AC17}" srcId="{4BCE9E22-33EC-CA43-B999-0CEC474A9543}" destId="{90997BFB-E349-AE4F-8FFE-010D9D48B88E}" srcOrd="2" destOrd="0" parTransId="{25B7819B-C31D-384C-BFD5-75216B3DBDD1}" sibTransId="{1AEF0231-FAB8-A349-A9D0-FA08BA82AC10}"/>
    <dgm:cxn modelId="{661D69FF-0668-C74F-B28E-88C882BA86CE}" type="presOf" srcId="{4BCE9E22-33EC-CA43-B999-0CEC474A9543}" destId="{8260B301-6B9A-EB4E-B1DE-A502EF17D6AA}" srcOrd="0" destOrd="0" presId="urn:microsoft.com/office/officeart/2005/8/layout/chart3"/>
    <dgm:cxn modelId="{696131E7-3E3A-3F49-AF93-2703C67D8415}" type="presParOf" srcId="{8260B301-6B9A-EB4E-B1DE-A502EF17D6AA}" destId="{5DCA630D-7B1F-D849-8E95-2C5F20389EA2}" srcOrd="0" destOrd="0" presId="urn:microsoft.com/office/officeart/2005/8/layout/chart3"/>
    <dgm:cxn modelId="{97F3E332-7A8B-C84A-9CAE-60D4091A7915}" type="presParOf" srcId="{8260B301-6B9A-EB4E-B1DE-A502EF17D6AA}" destId="{4AF754E7-8AC0-144E-B38C-94B58E6DFF43}" srcOrd="1" destOrd="0" presId="urn:microsoft.com/office/officeart/2005/8/layout/chart3"/>
    <dgm:cxn modelId="{1CA88A9E-BC60-6F4D-B00C-30F352AE72F6}" type="presParOf" srcId="{8260B301-6B9A-EB4E-B1DE-A502EF17D6AA}" destId="{0C6CDC4F-AB31-E748-BB1A-F3AAFF3E120A}" srcOrd="2" destOrd="0" presId="urn:microsoft.com/office/officeart/2005/8/layout/chart3"/>
    <dgm:cxn modelId="{FD906841-7D7F-2A47-81CA-37A724106379}" type="presParOf" srcId="{8260B301-6B9A-EB4E-B1DE-A502EF17D6AA}" destId="{478CE8DC-6492-E84B-B78A-7B864BC65AFD}" srcOrd="3" destOrd="0" presId="urn:microsoft.com/office/officeart/2005/8/layout/chart3"/>
    <dgm:cxn modelId="{F2C5DB1B-970F-2644-9832-23ED50C699AF}" type="presParOf" srcId="{8260B301-6B9A-EB4E-B1DE-A502EF17D6AA}" destId="{6F5A5A8A-750C-1249-9F8A-69E9CDE23F97}" srcOrd="4" destOrd="0" presId="urn:microsoft.com/office/officeart/2005/8/layout/chart3"/>
    <dgm:cxn modelId="{6936B8C3-938C-CB4F-9800-DFDE8079ED29}" type="presParOf" srcId="{8260B301-6B9A-EB4E-B1DE-A502EF17D6AA}" destId="{036A82B7-364B-4D4B-BBC7-65F0103B63D0}"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C65ADC-2287-4D44-834B-6C2F8468F113}" type="doc">
      <dgm:prSet loTypeId="urn:microsoft.com/office/officeart/2005/8/layout/process3" loCatId="" qsTypeId="urn:microsoft.com/office/officeart/2005/8/quickstyle/simple1" qsCatId="simple" csTypeId="urn:microsoft.com/office/officeart/2005/8/colors/accent1_2" csCatId="accent1" phldr="1"/>
      <dgm:spPr/>
      <dgm:t>
        <a:bodyPr/>
        <a:lstStyle/>
        <a:p>
          <a:endParaRPr kumimoji="1" lang="ja-JP" altLang="en-US"/>
        </a:p>
      </dgm:t>
    </dgm:pt>
    <dgm:pt modelId="{324991C4-CAAC-394A-8227-19E38CC05B0C}">
      <dgm:prSet phldrT="[テキスト]" custT="1"/>
      <dgm:spPr/>
      <dgm:t>
        <a:bodyPr/>
        <a:lstStyle/>
        <a:p>
          <a:r>
            <a:rPr kumimoji="1" lang="ja-JP" altLang="en-US" sz="2400"/>
            <a:t>食前</a:t>
          </a:r>
        </a:p>
      </dgm:t>
    </dgm:pt>
    <dgm:pt modelId="{F45A09B7-D71E-9D4E-AA4A-17B42520C55A}" type="parTrans" cxnId="{8C78EAB1-EEE8-1D4C-B515-0CE7E13B270A}">
      <dgm:prSet/>
      <dgm:spPr/>
      <dgm:t>
        <a:bodyPr/>
        <a:lstStyle/>
        <a:p>
          <a:endParaRPr kumimoji="1" lang="ja-JP" altLang="en-US"/>
        </a:p>
      </dgm:t>
    </dgm:pt>
    <dgm:pt modelId="{492D8EB1-9C9C-ED47-891B-FCDACC317843}" type="sibTrans" cxnId="{8C78EAB1-EEE8-1D4C-B515-0CE7E13B270A}">
      <dgm:prSet/>
      <dgm:spPr/>
      <dgm:t>
        <a:bodyPr/>
        <a:lstStyle/>
        <a:p>
          <a:endParaRPr kumimoji="1" lang="ja-JP" altLang="en-US"/>
        </a:p>
      </dgm:t>
    </dgm:pt>
    <dgm:pt modelId="{ABB09A18-CF6C-1042-86EA-C074D811F262}">
      <dgm:prSet phldrT="[テキスト]" custT="1"/>
      <dgm:spPr/>
      <dgm:t>
        <a:bodyPr/>
        <a:lstStyle/>
        <a:p>
          <a:r>
            <a:rPr kumimoji="1" lang="ja-JP" altLang="en-US" sz="1800"/>
            <a:t>視覚</a:t>
          </a:r>
        </a:p>
      </dgm:t>
    </dgm:pt>
    <dgm:pt modelId="{54057441-B7BE-DB41-A19F-5B0EA3A13068}" type="parTrans" cxnId="{F505DB05-A2E5-554B-ADF3-C522B81DBC17}">
      <dgm:prSet/>
      <dgm:spPr/>
      <dgm:t>
        <a:bodyPr/>
        <a:lstStyle/>
        <a:p>
          <a:endParaRPr kumimoji="1" lang="ja-JP" altLang="en-US"/>
        </a:p>
      </dgm:t>
    </dgm:pt>
    <dgm:pt modelId="{03F4D516-F9AD-E546-B97E-3F9DF30C6996}" type="sibTrans" cxnId="{F505DB05-A2E5-554B-ADF3-C522B81DBC17}">
      <dgm:prSet/>
      <dgm:spPr/>
      <dgm:t>
        <a:bodyPr/>
        <a:lstStyle/>
        <a:p>
          <a:endParaRPr kumimoji="1" lang="ja-JP" altLang="en-US"/>
        </a:p>
      </dgm:t>
    </dgm:pt>
    <dgm:pt modelId="{8A0F605D-562D-3247-A1F3-8A9B3F2D470C}">
      <dgm:prSet phldrT="[テキスト]"/>
      <dgm:spPr/>
      <dgm:t>
        <a:bodyPr/>
        <a:lstStyle/>
        <a:p>
          <a:r>
            <a:rPr kumimoji="1" lang="ja-JP" altLang="en-US"/>
            <a:t>口に運ぶ</a:t>
          </a:r>
        </a:p>
      </dgm:t>
    </dgm:pt>
    <dgm:pt modelId="{C92EDF4F-B1EB-8C45-9A5A-9F7AD365C15C}" type="parTrans" cxnId="{FD660ECB-C57F-2B4B-9374-4A506FF80658}">
      <dgm:prSet/>
      <dgm:spPr/>
      <dgm:t>
        <a:bodyPr/>
        <a:lstStyle/>
        <a:p>
          <a:endParaRPr kumimoji="1" lang="ja-JP" altLang="en-US"/>
        </a:p>
      </dgm:t>
    </dgm:pt>
    <dgm:pt modelId="{11BB1343-14E7-FA4C-901B-362639A10170}" type="sibTrans" cxnId="{FD660ECB-C57F-2B4B-9374-4A506FF80658}">
      <dgm:prSet/>
      <dgm:spPr/>
      <dgm:t>
        <a:bodyPr/>
        <a:lstStyle/>
        <a:p>
          <a:endParaRPr kumimoji="1" lang="ja-JP" altLang="en-US"/>
        </a:p>
      </dgm:t>
    </dgm:pt>
    <dgm:pt modelId="{52F38F99-4EA5-D24C-9B77-776A7E75F28E}">
      <dgm:prSet phldrT="[テキスト]" custT="1"/>
      <dgm:spPr/>
      <dgm:t>
        <a:bodyPr/>
        <a:lstStyle/>
        <a:p>
          <a:r>
            <a:rPr kumimoji="1" lang="ja-JP" altLang="en-US" sz="1800"/>
            <a:t>触覚（舌触り）</a:t>
          </a:r>
        </a:p>
      </dgm:t>
    </dgm:pt>
    <dgm:pt modelId="{9DF472D8-4F34-364E-8E07-48A985B8FC7E}" type="parTrans" cxnId="{E0D6CA87-6F83-F641-88F1-9E8A84F6431C}">
      <dgm:prSet/>
      <dgm:spPr/>
      <dgm:t>
        <a:bodyPr/>
        <a:lstStyle/>
        <a:p>
          <a:endParaRPr kumimoji="1" lang="ja-JP" altLang="en-US"/>
        </a:p>
      </dgm:t>
    </dgm:pt>
    <dgm:pt modelId="{CF405121-8FEF-DA4C-B7BB-999A5821B739}" type="sibTrans" cxnId="{E0D6CA87-6F83-F641-88F1-9E8A84F6431C}">
      <dgm:prSet/>
      <dgm:spPr/>
      <dgm:t>
        <a:bodyPr/>
        <a:lstStyle/>
        <a:p>
          <a:endParaRPr kumimoji="1" lang="ja-JP" altLang="en-US"/>
        </a:p>
      </dgm:t>
    </dgm:pt>
    <dgm:pt modelId="{5F363D40-6177-9343-B87D-861AA692E762}">
      <dgm:prSet phldrT="[テキスト]"/>
      <dgm:spPr/>
      <dgm:t>
        <a:bodyPr/>
        <a:lstStyle/>
        <a:p>
          <a:r>
            <a:rPr kumimoji="1" lang="ja-JP" altLang="en-US"/>
            <a:t>咀嚼中・咀嚼後</a:t>
          </a:r>
        </a:p>
      </dgm:t>
    </dgm:pt>
    <dgm:pt modelId="{053DD3E9-8090-9A44-AE41-C5F4FDD9742C}" type="parTrans" cxnId="{7DAF8486-0999-BC41-B6BF-B7DA4EC686F4}">
      <dgm:prSet/>
      <dgm:spPr/>
      <dgm:t>
        <a:bodyPr/>
        <a:lstStyle/>
        <a:p>
          <a:endParaRPr kumimoji="1" lang="ja-JP" altLang="en-US"/>
        </a:p>
      </dgm:t>
    </dgm:pt>
    <dgm:pt modelId="{B399199B-AB92-1544-B047-78176CB18B79}" type="sibTrans" cxnId="{7DAF8486-0999-BC41-B6BF-B7DA4EC686F4}">
      <dgm:prSet/>
      <dgm:spPr/>
      <dgm:t>
        <a:bodyPr/>
        <a:lstStyle/>
        <a:p>
          <a:endParaRPr kumimoji="1" lang="ja-JP" altLang="en-US"/>
        </a:p>
      </dgm:t>
    </dgm:pt>
    <dgm:pt modelId="{75CD2306-FE1E-3D41-95D5-E65DA7700B7F}">
      <dgm:prSet phldrT="[テキスト]" custT="1"/>
      <dgm:spPr/>
      <dgm:t>
        <a:bodyPr/>
        <a:lstStyle/>
        <a:p>
          <a:r>
            <a:rPr kumimoji="1" lang="ja-JP" altLang="en-US" sz="1800"/>
            <a:t>味覚（濃淡感）</a:t>
          </a:r>
        </a:p>
      </dgm:t>
    </dgm:pt>
    <dgm:pt modelId="{E5C48ED4-CCA6-0A48-BB5D-47E309F117BE}" type="parTrans" cxnId="{B56000D6-B66D-B148-B635-6BB7EDD2A3E1}">
      <dgm:prSet/>
      <dgm:spPr/>
      <dgm:t>
        <a:bodyPr/>
        <a:lstStyle/>
        <a:p>
          <a:endParaRPr kumimoji="1" lang="ja-JP" altLang="en-US"/>
        </a:p>
      </dgm:t>
    </dgm:pt>
    <dgm:pt modelId="{4A8E9938-B7E6-C348-89C2-A96B9AC3BDA6}" type="sibTrans" cxnId="{B56000D6-B66D-B148-B635-6BB7EDD2A3E1}">
      <dgm:prSet/>
      <dgm:spPr/>
      <dgm:t>
        <a:bodyPr/>
        <a:lstStyle/>
        <a:p>
          <a:endParaRPr kumimoji="1" lang="ja-JP" altLang="en-US"/>
        </a:p>
      </dgm:t>
    </dgm:pt>
    <dgm:pt modelId="{4D127A7C-DC17-7648-A3F2-7F9644C435A1}" type="pres">
      <dgm:prSet presAssocID="{84C65ADC-2287-4D44-834B-6C2F8468F113}" presName="linearFlow" presStyleCnt="0">
        <dgm:presLayoutVars>
          <dgm:dir/>
          <dgm:animLvl val="lvl"/>
          <dgm:resizeHandles val="exact"/>
        </dgm:presLayoutVars>
      </dgm:prSet>
      <dgm:spPr/>
    </dgm:pt>
    <dgm:pt modelId="{83BF85FD-600C-C940-A69D-B30DD3E00B37}" type="pres">
      <dgm:prSet presAssocID="{324991C4-CAAC-394A-8227-19E38CC05B0C}" presName="composite" presStyleCnt="0"/>
      <dgm:spPr/>
    </dgm:pt>
    <dgm:pt modelId="{EA98EDFC-7DF7-BA48-9EF1-70FFC487EE72}" type="pres">
      <dgm:prSet presAssocID="{324991C4-CAAC-394A-8227-19E38CC05B0C}" presName="parTx" presStyleLbl="node1" presStyleIdx="0" presStyleCnt="3">
        <dgm:presLayoutVars>
          <dgm:chMax val="0"/>
          <dgm:chPref val="0"/>
          <dgm:bulletEnabled val="1"/>
        </dgm:presLayoutVars>
      </dgm:prSet>
      <dgm:spPr/>
    </dgm:pt>
    <dgm:pt modelId="{95EAAFC0-9F40-EC45-AE8B-CED13EC115B3}" type="pres">
      <dgm:prSet presAssocID="{324991C4-CAAC-394A-8227-19E38CC05B0C}" presName="parSh" presStyleLbl="node1" presStyleIdx="0" presStyleCnt="3"/>
      <dgm:spPr/>
    </dgm:pt>
    <dgm:pt modelId="{E93104A1-6144-1A4E-B0E4-625C5CD9EE6D}" type="pres">
      <dgm:prSet presAssocID="{324991C4-CAAC-394A-8227-19E38CC05B0C}" presName="desTx" presStyleLbl="fgAcc1" presStyleIdx="0" presStyleCnt="3">
        <dgm:presLayoutVars>
          <dgm:bulletEnabled val="1"/>
        </dgm:presLayoutVars>
      </dgm:prSet>
      <dgm:spPr/>
    </dgm:pt>
    <dgm:pt modelId="{AAAE0A5F-B484-F245-9886-242FF7C4DC95}" type="pres">
      <dgm:prSet presAssocID="{492D8EB1-9C9C-ED47-891B-FCDACC317843}" presName="sibTrans" presStyleLbl="sibTrans2D1" presStyleIdx="0" presStyleCnt="2"/>
      <dgm:spPr/>
    </dgm:pt>
    <dgm:pt modelId="{0E628D79-2D3E-0942-B5D2-23123627899D}" type="pres">
      <dgm:prSet presAssocID="{492D8EB1-9C9C-ED47-891B-FCDACC317843}" presName="connTx" presStyleLbl="sibTrans2D1" presStyleIdx="0" presStyleCnt="2"/>
      <dgm:spPr/>
    </dgm:pt>
    <dgm:pt modelId="{BCD9CED1-90EE-6F4B-BA9B-96615C9F5347}" type="pres">
      <dgm:prSet presAssocID="{8A0F605D-562D-3247-A1F3-8A9B3F2D470C}" presName="composite" presStyleCnt="0"/>
      <dgm:spPr/>
    </dgm:pt>
    <dgm:pt modelId="{77D9519F-BCCF-4943-A11D-7ED17C50BB68}" type="pres">
      <dgm:prSet presAssocID="{8A0F605D-562D-3247-A1F3-8A9B3F2D470C}" presName="parTx" presStyleLbl="node1" presStyleIdx="0" presStyleCnt="3">
        <dgm:presLayoutVars>
          <dgm:chMax val="0"/>
          <dgm:chPref val="0"/>
          <dgm:bulletEnabled val="1"/>
        </dgm:presLayoutVars>
      </dgm:prSet>
      <dgm:spPr/>
    </dgm:pt>
    <dgm:pt modelId="{A6983686-3522-C34C-A128-170B934AD24C}" type="pres">
      <dgm:prSet presAssocID="{8A0F605D-562D-3247-A1F3-8A9B3F2D470C}" presName="parSh" presStyleLbl="node1" presStyleIdx="1" presStyleCnt="3"/>
      <dgm:spPr/>
    </dgm:pt>
    <dgm:pt modelId="{EDEECC92-2BF8-5D41-90DC-5C46820AD053}" type="pres">
      <dgm:prSet presAssocID="{8A0F605D-562D-3247-A1F3-8A9B3F2D470C}" presName="desTx" presStyleLbl="fgAcc1" presStyleIdx="1" presStyleCnt="3">
        <dgm:presLayoutVars>
          <dgm:bulletEnabled val="1"/>
        </dgm:presLayoutVars>
      </dgm:prSet>
      <dgm:spPr/>
    </dgm:pt>
    <dgm:pt modelId="{2F55A4A4-C196-554F-B554-711D1FC19526}" type="pres">
      <dgm:prSet presAssocID="{11BB1343-14E7-FA4C-901B-362639A10170}" presName="sibTrans" presStyleLbl="sibTrans2D1" presStyleIdx="1" presStyleCnt="2"/>
      <dgm:spPr/>
    </dgm:pt>
    <dgm:pt modelId="{B9D86D52-A244-2744-835D-DD2AF6DFC613}" type="pres">
      <dgm:prSet presAssocID="{11BB1343-14E7-FA4C-901B-362639A10170}" presName="connTx" presStyleLbl="sibTrans2D1" presStyleIdx="1" presStyleCnt="2"/>
      <dgm:spPr/>
    </dgm:pt>
    <dgm:pt modelId="{03E332AF-C8AA-A545-98C9-BE1CDE619A43}" type="pres">
      <dgm:prSet presAssocID="{5F363D40-6177-9343-B87D-861AA692E762}" presName="composite" presStyleCnt="0"/>
      <dgm:spPr/>
    </dgm:pt>
    <dgm:pt modelId="{2436C9CB-9029-1548-A78F-8818DB52323F}" type="pres">
      <dgm:prSet presAssocID="{5F363D40-6177-9343-B87D-861AA692E762}" presName="parTx" presStyleLbl="node1" presStyleIdx="1" presStyleCnt="3">
        <dgm:presLayoutVars>
          <dgm:chMax val="0"/>
          <dgm:chPref val="0"/>
          <dgm:bulletEnabled val="1"/>
        </dgm:presLayoutVars>
      </dgm:prSet>
      <dgm:spPr/>
    </dgm:pt>
    <dgm:pt modelId="{3915D33C-25F4-ED46-9B37-9E4A74C72BD7}" type="pres">
      <dgm:prSet presAssocID="{5F363D40-6177-9343-B87D-861AA692E762}" presName="parSh" presStyleLbl="node1" presStyleIdx="2" presStyleCnt="3"/>
      <dgm:spPr/>
    </dgm:pt>
    <dgm:pt modelId="{394F5EA7-0B05-D747-B2B0-5656D07C012B}" type="pres">
      <dgm:prSet presAssocID="{5F363D40-6177-9343-B87D-861AA692E762}" presName="desTx" presStyleLbl="fgAcc1" presStyleIdx="2" presStyleCnt="3">
        <dgm:presLayoutVars>
          <dgm:bulletEnabled val="1"/>
        </dgm:presLayoutVars>
      </dgm:prSet>
      <dgm:spPr/>
    </dgm:pt>
  </dgm:ptLst>
  <dgm:cxnLst>
    <dgm:cxn modelId="{F505DB05-A2E5-554B-ADF3-C522B81DBC17}" srcId="{324991C4-CAAC-394A-8227-19E38CC05B0C}" destId="{ABB09A18-CF6C-1042-86EA-C074D811F262}" srcOrd="0" destOrd="0" parTransId="{54057441-B7BE-DB41-A19F-5B0EA3A13068}" sibTransId="{03F4D516-F9AD-E546-B97E-3F9DF30C6996}"/>
    <dgm:cxn modelId="{7EE1130A-C765-4C42-9282-0944381B02C6}" type="presOf" srcId="{492D8EB1-9C9C-ED47-891B-FCDACC317843}" destId="{AAAE0A5F-B484-F245-9886-242FF7C4DC95}" srcOrd="0" destOrd="0" presId="urn:microsoft.com/office/officeart/2005/8/layout/process3"/>
    <dgm:cxn modelId="{D3CED312-C7EE-EC4C-912F-86A3655B7C33}" type="presOf" srcId="{84C65ADC-2287-4D44-834B-6C2F8468F113}" destId="{4D127A7C-DC17-7648-A3F2-7F9644C435A1}" srcOrd="0" destOrd="0" presId="urn:microsoft.com/office/officeart/2005/8/layout/process3"/>
    <dgm:cxn modelId="{22279016-4672-AA45-9EC8-306B45954C2C}" type="presOf" srcId="{11BB1343-14E7-FA4C-901B-362639A10170}" destId="{B9D86D52-A244-2744-835D-DD2AF6DFC613}" srcOrd="1" destOrd="0" presId="urn:microsoft.com/office/officeart/2005/8/layout/process3"/>
    <dgm:cxn modelId="{98D53618-11C7-9E45-851E-5CB9898FFF6C}" type="presOf" srcId="{8A0F605D-562D-3247-A1F3-8A9B3F2D470C}" destId="{A6983686-3522-C34C-A128-170B934AD24C}" srcOrd="1" destOrd="0" presId="urn:microsoft.com/office/officeart/2005/8/layout/process3"/>
    <dgm:cxn modelId="{6D89B962-5078-8C4E-8866-4FA0750E70CA}" type="presOf" srcId="{75CD2306-FE1E-3D41-95D5-E65DA7700B7F}" destId="{394F5EA7-0B05-D747-B2B0-5656D07C012B}" srcOrd="0" destOrd="0" presId="urn:microsoft.com/office/officeart/2005/8/layout/process3"/>
    <dgm:cxn modelId="{ED0F6E50-6C79-044F-9DBC-18F7B848624D}" type="presOf" srcId="{492D8EB1-9C9C-ED47-891B-FCDACC317843}" destId="{0E628D79-2D3E-0942-B5D2-23123627899D}" srcOrd="1" destOrd="0" presId="urn:microsoft.com/office/officeart/2005/8/layout/process3"/>
    <dgm:cxn modelId="{7DAF8486-0999-BC41-B6BF-B7DA4EC686F4}" srcId="{84C65ADC-2287-4D44-834B-6C2F8468F113}" destId="{5F363D40-6177-9343-B87D-861AA692E762}" srcOrd="2" destOrd="0" parTransId="{053DD3E9-8090-9A44-AE41-C5F4FDD9742C}" sibTransId="{B399199B-AB92-1544-B047-78176CB18B79}"/>
    <dgm:cxn modelId="{E0D6CA87-6F83-F641-88F1-9E8A84F6431C}" srcId="{8A0F605D-562D-3247-A1F3-8A9B3F2D470C}" destId="{52F38F99-4EA5-D24C-9B77-776A7E75F28E}" srcOrd="0" destOrd="0" parTransId="{9DF472D8-4F34-364E-8E07-48A985B8FC7E}" sibTransId="{CF405121-8FEF-DA4C-B7BB-999A5821B739}"/>
    <dgm:cxn modelId="{8FC14D94-87B7-6542-B9E8-2E644FD58036}" type="presOf" srcId="{324991C4-CAAC-394A-8227-19E38CC05B0C}" destId="{95EAAFC0-9F40-EC45-AE8B-CED13EC115B3}" srcOrd="1" destOrd="0" presId="urn:microsoft.com/office/officeart/2005/8/layout/process3"/>
    <dgm:cxn modelId="{A6070698-C4DD-F64C-83F0-C940C7FD69BA}" type="presOf" srcId="{5F363D40-6177-9343-B87D-861AA692E762}" destId="{3915D33C-25F4-ED46-9B37-9E4A74C72BD7}" srcOrd="1" destOrd="0" presId="urn:microsoft.com/office/officeart/2005/8/layout/process3"/>
    <dgm:cxn modelId="{59ACE2AF-E8DB-BC49-A36C-EC72CA74B6BC}" type="presOf" srcId="{324991C4-CAAC-394A-8227-19E38CC05B0C}" destId="{EA98EDFC-7DF7-BA48-9EF1-70FFC487EE72}" srcOrd="0" destOrd="0" presId="urn:microsoft.com/office/officeart/2005/8/layout/process3"/>
    <dgm:cxn modelId="{5D967BB1-3365-0941-8EC9-01C2B1D24AAE}" type="presOf" srcId="{11BB1343-14E7-FA4C-901B-362639A10170}" destId="{2F55A4A4-C196-554F-B554-711D1FC19526}" srcOrd="0" destOrd="0" presId="urn:microsoft.com/office/officeart/2005/8/layout/process3"/>
    <dgm:cxn modelId="{8C78EAB1-EEE8-1D4C-B515-0CE7E13B270A}" srcId="{84C65ADC-2287-4D44-834B-6C2F8468F113}" destId="{324991C4-CAAC-394A-8227-19E38CC05B0C}" srcOrd="0" destOrd="0" parTransId="{F45A09B7-D71E-9D4E-AA4A-17B42520C55A}" sibTransId="{492D8EB1-9C9C-ED47-891B-FCDACC317843}"/>
    <dgm:cxn modelId="{51F20FB2-38FD-E14F-ACC8-861AFD56804A}" type="presOf" srcId="{5F363D40-6177-9343-B87D-861AA692E762}" destId="{2436C9CB-9029-1548-A78F-8818DB52323F}" srcOrd="0" destOrd="0" presId="urn:microsoft.com/office/officeart/2005/8/layout/process3"/>
    <dgm:cxn modelId="{E1DC7AB4-5253-F14A-9BEC-1F7C1847F794}" type="presOf" srcId="{ABB09A18-CF6C-1042-86EA-C074D811F262}" destId="{E93104A1-6144-1A4E-B0E4-625C5CD9EE6D}" srcOrd="0" destOrd="0" presId="urn:microsoft.com/office/officeart/2005/8/layout/process3"/>
    <dgm:cxn modelId="{9995F0B6-F5BC-6B43-BF1F-836A3D9E40F6}" type="presOf" srcId="{8A0F605D-562D-3247-A1F3-8A9B3F2D470C}" destId="{77D9519F-BCCF-4943-A11D-7ED17C50BB68}" srcOrd="0" destOrd="0" presId="urn:microsoft.com/office/officeart/2005/8/layout/process3"/>
    <dgm:cxn modelId="{FD660ECB-C57F-2B4B-9374-4A506FF80658}" srcId="{84C65ADC-2287-4D44-834B-6C2F8468F113}" destId="{8A0F605D-562D-3247-A1F3-8A9B3F2D470C}" srcOrd="1" destOrd="0" parTransId="{C92EDF4F-B1EB-8C45-9A5A-9F7AD365C15C}" sibTransId="{11BB1343-14E7-FA4C-901B-362639A10170}"/>
    <dgm:cxn modelId="{187BD8D1-A161-C14A-ABB8-FCBBC7A6F6F0}" type="presOf" srcId="{52F38F99-4EA5-D24C-9B77-776A7E75F28E}" destId="{EDEECC92-2BF8-5D41-90DC-5C46820AD053}" srcOrd="0" destOrd="0" presId="urn:microsoft.com/office/officeart/2005/8/layout/process3"/>
    <dgm:cxn modelId="{B56000D6-B66D-B148-B635-6BB7EDD2A3E1}" srcId="{5F363D40-6177-9343-B87D-861AA692E762}" destId="{75CD2306-FE1E-3D41-95D5-E65DA7700B7F}" srcOrd="0" destOrd="0" parTransId="{E5C48ED4-CCA6-0A48-BB5D-47E309F117BE}" sibTransId="{4A8E9938-B7E6-C348-89C2-A96B9AC3BDA6}"/>
    <dgm:cxn modelId="{12973D26-2491-5444-9FD0-94F1008E9D6F}" type="presParOf" srcId="{4D127A7C-DC17-7648-A3F2-7F9644C435A1}" destId="{83BF85FD-600C-C940-A69D-B30DD3E00B37}" srcOrd="0" destOrd="0" presId="urn:microsoft.com/office/officeart/2005/8/layout/process3"/>
    <dgm:cxn modelId="{8FF91D87-0F66-5041-A522-91BD14232F75}" type="presParOf" srcId="{83BF85FD-600C-C940-A69D-B30DD3E00B37}" destId="{EA98EDFC-7DF7-BA48-9EF1-70FFC487EE72}" srcOrd="0" destOrd="0" presId="urn:microsoft.com/office/officeart/2005/8/layout/process3"/>
    <dgm:cxn modelId="{D3110D4A-0044-EB49-9E50-4B0949FBD20F}" type="presParOf" srcId="{83BF85FD-600C-C940-A69D-B30DD3E00B37}" destId="{95EAAFC0-9F40-EC45-AE8B-CED13EC115B3}" srcOrd="1" destOrd="0" presId="urn:microsoft.com/office/officeart/2005/8/layout/process3"/>
    <dgm:cxn modelId="{98EAD2F2-1E44-394F-AF0D-A14865F59149}" type="presParOf" srcId="{83BF85FD-600C-C940-A69D-B30DD3E00B37}" destId="{E93104A1-6144-1A4E-B0E4-625C5CD9EE6D}" srcOrd="2" destOrd="0" presId="urn:microsoft.com/office/officeart/2005/8/layout/process3"/>
    <dgm:cxn modelId="{13705C36-C04C-1D46-9B57-D1AEC08809B7}" type="presParOf" srcId="{4D127A7C-DC17-7648-A3F2-7F9644C435A1}" destId="{AAAE0A5F-B484-F245-9886-242FF7C4DC95}" srcOrd="1" destOrd="0" presId="urn:microsoft.com/office/officeart/2005/8/layout/process3"/>
    <dgm:cxn modelId="{3BDCBCFA-C28D-174C-8CEE-47E719134ECA}" type="presParOf" srcId="{AAAE0A5F-B484-F245-9886-242FF7C4DC95}" destId="{0E628D79-2D3E-0942-B5D2-23123627899D}" srcOrd="0" destOrd="0" presId="urn:microsoft.com/office/officeart/2005/8/layout/process3"/>
    <dgm:cxn modelId="{80A91D84-DD17-4F42-9694-A895D3715E42}" type="presParOf" srcId="{4D127A7C-DC17-7648-A3F2-7F9644C435A1}" destId="{BCD9CED1-90EE-6F4B-BA9B-96615C9F5347}" srcOrd="2" destOrd="0" presId="urn:microsoft.com/office/officeart/2005/8/layout/process3"/>
    <dgm:cxn modelId="{9A204503-9F6C-CB4D-9882-E68DD13A606B}" type="presParOf" srcId="{BCD9CED1-90EE-6F4B-BA9B-96615C9F5347}" destId="{77D9519F-BCCF-4943-A11D-7ED17C50BB68}" srcOrd="0" destOrd="0" presId="urn:microsoft.com/office/officeart/2005/8/layout/process3"/>
    <dgm:cxn modelId="{699E80DF-503B-5249-92F9-89AA478BE942}" type="presParOf" srcId="{BCD9CED1-90EE-6F4B-BA9B-96615C9F5347}" destId="{A6983686-3522-C34C-A128-170B934AD24C}" srcOrd="1" destOrd="0" presId="urn:microsoft.com/office/officeart/2005/8/layout/process3"/>
    <dgm:cxn modelId="{4452BDC1-5587-5443-B71C-BF925AA3EDE8}" type="presParOf" srcId="{BCD9CED1-90EE-6F4B-BA9B-96615C9F5347}" destId="{EDEECC92-2BF8-5D41-90DC-5C46820AD053}" srcOrd="2" destOrd="0" presId="urn:microsoft.com/office/officeart/2005/8/layout/process3"/>
    <dgm:cxn modelId="{BD1DFBB8-06CE-8241-9F9E-DB880E35C9EE}" type="presParOf" srcId="{4D127A7C-DC17-7648-A3F2-7F9644C435A1}" destId="{2F55A4A4-C196-554F-B554-711D1FC19526}" srcOrd="3" destOrd="0" presId="urn:microsoft.com/office/officeart/2005/8/layout/process3"/>
    <dgm:cxn modelId="{AFAD58CE-5DBA-6743-A932-7BCD27DCF873}" type="presParOf" srcId="{2F55A4A4-C196-554F-B554-711D1FC19526}" destId="{B9D86D52-A244-2744-835D-DD2AF6DFC613}" srcOrd="0" destOrd="0" presId="urn:microsoft.com/office/officeart/2005/8/layout/process3"/>
    <dgm:cxn modelId="{99231E70-0862-3D48-8F13-664A2CC48530}" type="presParOf" srcId="{4D127A7C-DC17-7648-A3F2-7F9644C435A1}" destId="{03E332AF-C8AA-A545-98C9-BE1CDE619A43}" srcOrd="4" destOrd="0" presId="urn:microsoft.com/office/officeart/2005/8/layout/process3"/>
    <dgm:cxn modelId="{0ECB6D47-4097-5949-ADB8-90A984FA2C71}" type="presParOf" srcId="{03E332AF-C8AA-A545-98C9-BE1CDE619A43}" destId="{2436C9CB-9029-1548-A78F-8818DB52323F}" srcOrd="0" destOrd="0" presId="urn:microsoft.com/office/officeart/2005/8/layout/process3"/>
    <dgm:cxn modelId="{CB88333B-CED0-6443-8D28-FB97E4E4ECA9}" type="presParOf" srcId="{03E332AF-C8AA-A545-98C9-BE1CDE619A43}" destId="{3915D33C-25F4-ED46-9B37-9E4A74C72BD7}" srcOrd="1" destOrd="0" presId="urn:microsoft.com/office/officeart/2005/8/layout/process3"/>
    <dgm:cxn modelId="{449D5CCA-66E8-C749-8C5A-BD5249599AB4}" type="presParOf" srcId="{03E332AF-C8AA-A545-98C9-BE1CDE619A43}" destId="{394F5EA7-0B05-D747-B2B0-5656D07C012B}"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5D76BD-3BDE-BC4E-A7D7-2DC2E6FA1981}" type="doc">
      <dgm:prSet loTypeId="urn:microsoft.com/office/officeart/2005/8/layout/hChevron3" loCatId="" qsTypeId="urn:microsoft.com/office/officeart/2005/8/quickstyle/simple1" qsCatId="simple" csTypeId="urn:microsoft.com/office/officeart/2005/8/colors/colorful1" csCatId="colorful" phldr="1"/>
      <dgm:spPr/>
    </dgm:pt>
    <dgm:pt modelId="{11E56464-A110-994E-870C-A77E2A39D166}">
      <dgm:prSet phldrT="[テキスト]" custT="1"/>
      <dgm:spPr/>
      <dgm:t>
        <a:bodyPr/>
        <a:lstStyle/>
        <a:p>
          <a:r>
            <a:rPr kumimoji="1" lang="ja-JP" altLang="en-US" sz="4000" b="1"/>
            <a:t>シズルワード</a:t>
          </a:r>
          <a:r>
            <a:rPr kumimoji="1" lang="ja-JP" altLang="en-US" sz="4000"/>
            <a:t> </a:t>
          </a:r>
        </a:p>
      </dgm:t>
    </dgm:pt>
    <dgm:pt modelId="{58AE8603-82C4-9042-A239-4577670014D6}" type="parTrans" cxnId="{70494641-1D89-664F-A7C6-56F998CD9FDF}">
      <dgm:prSet/>
      <dgm:spPr/>
      <dgm:t>
        <a:bodyPr/>
        <a:lstStyle/>
        <a:p>
          <a:endParaRPr kumimoji="1" lang="ja-JP" altLang="en-US"/>
        </a:p>
      </dgm:t>
    </dgm:pt>
    <dgm:pt modelId="{68D05C41-D475-6F4A-B014-DCBF9E64727F}" type="sibTrans" cxnId="{70494641-1D89-664F-A7C6-56F998CD9FDF}">
      <dgm:prSet/>
      <dgm:spPr/>
      <dgm:t>
        <a:bodyPr/>
        <a:lstStyle/>
        <a:p>
          <a:endParaRPr kumimoji="1" lang="ja-JP" altLang="en-US"/>
        </a:p>
      </dgm:t>
    </dgm:pt>
    <dgm:pt modelId="{9185FB4F-0549-C942-A46D-45A4E406AA4D}">
      <dgm:prSet custT="1"/>
      <dgm:spPr/>
      <dgm:t>
        <a:bodyPr/>
        <a:lstStyle/>
        <a:p>
          <a:r>
            <a:rPr kumimoji="1" lang="ja-JP" altLang="en-US" sz="3600" b="1" dirty="0"/>
            <a:t>美味しいを感じる</a:t>
          </a:r>
        </a:p>
      </dgm:t>
    </dgm:pt>
    <dgm:pt modelId="{C547F6A5-25D3-6E43-95EE-4231644D4F06}" type="parTrans" cxnId="{F0CEFB4B-A250-2748-B6F2-948F04776619}">
      <dgm:prSet/>
      <dgm:spPr/>
      <dgm:t>
        <a:bodyPr/>
        <a:lstStyle/>
        <a:p>
          <a:endParaRPr kumimoji="1" lang="ja-JP" altLang="en-US"/>
        </a:p>
      </dgm:t>
    </dgm:pt>
    <dgm:pt modelId="{BBEE3B49-4D95-E046-AC65-49DD7BCFB5E4}" type="sibTrans" cxnId="{F0CEFB4B-A250-2748-B6F2-948F04776619}">
      <dgm:prSet/>
      <dgm:spPr/>
      <dgm:t>
        <a:bodyPr/>
        <a:lstStyle/>
        <a:p>
          <a:endParaRPr kumimoji="1" lang="ja-JP" altLang="en-US"/>
        </a:p>
      </dgm:t>
    </dgm:pt>
    <dgm:pt modelId="{8424803F-A824-E54A-A216-E3AC673DC12B}" type="pres">
      <dgm:prSet presAssocID="{A95D76BD-3BDE-BC4E-A7D7-2DC2E6FA1981}" presName="Name0" presStyleCnt="0">
        <dgm:presLayoutVars>
          <dgm:dir/>
          <dgm:resizeHandles val="exact"/>
        </dgm:presLayoutVars>
      </dgm:prSet>
      <dgm:spPr/>
    </dgm:pt>
    <dgm:pt modelId="{2AF5E954-0719-194E-B6AF-FBB9289CDACA}" type="pres">
      <dgm:prSet presAssocID="{11E56464-A110-994E-870C-A77E2A39D166}" presName="parTxOnly" presStyleLbl="node1" presStyleIdx="0" presStyleCnt="2" custScaleX="110000" custScaleY="110000" custLinFactNeighborY="-532">
        <dgm:presLayoutVars>
          <dgm:bulletEnabled val="1"/>
        </dgm:presLayoutVars>
      </dgm:prSet>
      <dgm:spPr/>
    </dgm:pt>
    <dgm:pt modelId="{4C86449C-6F2E-CA48-809E-9859A96A48B0}" type="pres">
      <dgm:prSet presAssocID="{68D05C41-D475-6F4A-B014-DCBF9E64727F}" presName="parSpace" presStyleCnt="0"/>
      <dgm:spPr/>
    </dgm:pt>
    <dgm:pt modelId="{4C475BF0-555B-7E4A-903D-BC1D4C745014}" type="pres">
      <dgm:prSet presAssocID="{9185FB4F-0549-C942-A46D-45A4E406AA4D}" presName="parTxOnly" presStyleLbl="node1" presStyleIdx="1" presStyleCnt="2" custScaleX="110000" custScaleY="110000">
        <dgm:presLayoutVars>
          <dgm:bulletEnabled val="1"/>
        </dgm:presLayoutVars>
      </dgm:prSet>
      <dgm:spPr/>
    </dgm:pt>
  </dgm:ptLst>
  <dgm:cxnLst>
    <dgm:cxn modelId="{70494641-1D89-664F-A7C6-56F998CD9FDF}" srcId="{A95D76BD-3BDE-BC4E-A7D7-2DC2E6FA1981}" destId="{11E56464-A110-994E-870C-A77E2A39D166}" srcOrd="0" destOrd="0" parTransId="{58AE8603-82C4-9042-A239-4577670014D6}" sibTransId="{68D05C41-D475-6F4A-B014-DCBF9E64727F}"/>
    <dgm:cxn modelId="{F0CEFB4B-A250-2748-B6F2-948F04776619}" srcId="{A95D76BD-3BDE-BC4E-A7D7-2DC2E6FA1981}" destId="{9185FB4F-0549-C942-A46D-45A4E406AA4D}" srcOrd="1" destOrd="0" parTransId="{C547F6A5-25D3-6E43-95EE-4231644D4F06}" sibTransId="{BBEE3B49-4D95-E046-AC65-49DD7BCFB5E4}"/>
    <dgm:cxn modelId="{01A11CA1-CE29-1A4B-BAC1-62FA921D6257}" type="presOf" srcId="{A95D76BD-3BDE-BC4E-A7D7-2DC2E6FA1981}" destId="{8424803F-A824-E54A-A216-E3AC673DC12B}" srcOrd="0" destOrd="0" presId="urn:microsoft.com/office/officeart/2005/8/layout/hChevron3"/>
    <dgm:cxn modelId="{0B991DAB-7AB6-1640-A312-673751DB73BE}" type="presOf" srcId="{11E56464-A110-994E-870C-A77E2A39D166}" destId="{2AF5E954-0719-194E-B6AF-FBB9289CDACA}" srcOrd="0" destOrd="0" presId="urn:microsoft.com/office/officeart/2005/8/layout/hChevron3"/>
    <dgm:cxn modelId="{C80D7FF8-E1C0-2A46-BD11-4EF2331E8E2C}" type="presOf" srcId="{9185FB4F-0549-C942-A46D-45A4E406AA4D}" destId="{4C475BF0-555B-7E4A-903D-BC1D4C745014}" srcOrd="0" destOrd="0" presId="urn:microsoft.com/office/officeart/2005/8/layout/hChevron3"/>
    <dgm:cxn modelId="{E28382FE-AAA7-1641-BC52-C093EEE0D0C9}" type="presParOf" srcId="{8424803F-A824-E54A-A216-E3AC673DC12B}" destId="{2AF5E954-0719-194E-B6AF-FBB9289CDACA}" srcOrd="0" destOrd="0" presId="urn:microsoft.com/office/officeart/2005/8/layout/hChevron3"/>
    <dgm:cxn modelId="{F35142DA-85B6-0748-B2DB-ADB5A6337869}" type="presParOf" srcId="{8424803F-A824-E54A-A216-E3AC673DC12B}" destId="{4C86449C-6F2E-CA48-809E-9859A96A48B0}" srcOrd="1" destOrd="0" presId="urn:microsoft.com/office/officeart/2005/8/layout/hChevron3"/>
    <dgm:cxn modelId="{898666F9-0D7D-CE48-A2BC-A203F6DAC21D}" type="presParOf" srcId="{8424803F-A824-E54A-A216-E3AC673DC12B}" destId="{4C475BF0-555B-7E4A-903D-BC1D4C745014}" srcOrd="2"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95D76BD-3BDE-BC4E-A7D7-2DC2E6FA1981}" type="doc">
      <dgm:prSet loTypeId="urn:microsoft.com/office/officeart/2005/8/layout/hChevron3" loCatId="" qsTypeId="urn:microsoft.com/office/officeart/2005/8/quickstyle/simple1" qsCatId="simple" csTypeId="urn:microsoft.com/office/officeart/2005/8/colors/colorful1" csCatId="colorful" phldr="1"/>
      <dgm:spPr/>
    </dgm:pt>
    <dgm:pt modelId="{11E56464-A110-994E-870C-A77E2A39D166}">
      <dgm:prSet phldrT="[テキスト]" custT="1"/>
      <dgm:spPr/>
      <dgm:t>
        <a:bodyPr/>
        <a:lstStyle/>
        <a:p>
          <a:r>
            <a:rPr kumimoji="1" lang="ja-JP" altLang="en-US" sz="4000" b="1"/>
            <a:t>シズルワード</a:t>
          </a:r>
          <a:r>
            <a:rPr kumimoji="1" lang="ja-JP" altLang="en-US" sz="4000"/>
            <a:t> </a:t>
          </a:r>
        </a:p>
      </dgm:t>
    </dgm:pt>
    <dgm:pt modelId="{58AE8603-82C4-9042-A239-4577670014D6}" type="parTrans" cxnId="{70494641-1D89-664F-A7C6-56F998CD9FDF}">
      <dgm:prSet/>
      <dgm:spPr/>
      <dgm:t>
        <a:bodyPr/>
        <a:lstStyle/>
        <a:p>
          <a:endParaRPr kumimoji="1" lang="ja-JP" altLang="en-US"/>
        </a:p>
      </dgm:t>
    </dgm:pt>
    <dgm:pt modelId="{68D05C41-D475-6F4A-B014-DCBF9E64727F}" type="sibTrans" cxnId="{70494641-1D89-664F-A7C6-56F998CD9FDF}">
      <dgm:prSet/>
      <dgm:spPr/>
      <dgm:t>
        <a:bodyPr/>
        <a:lstStyle/>
        <a:p>
          <a:endParaRPr kumimoji="1" lang="ja-JP" altLang="en-US"/>
        </a:p>
      </dgm:t>
    </dgm:pt>
    <dgm:pt modelId="{9185FB4F-0549-C942-A46D-45A4E406AA4D}">
      <dgm:prSet custT="1"/>
      <dgm:spPr/>
      <dgm:t>
        <a:bodyPr/>
        <a:lstStyle/>
        <a:p>
          <a:r>
            <a:rPr kumimoji="1" lang="ja-JP" altLang="en-US" sz="3600" b="1" dirty="0"/>
            <a:t>美味しいを感じる</a:t>
          </a:r>
        </a:p>
      </dgm:t>
    </dgm:pt>
    <dgm:pt modelId="{C547F6A5-25D3-6E43-95EE-4231644D4F06}" type="parTrans" cxnId="{F0CEFB4B-A250-2748-B6F2-948F04776619}">
      <dgm:prSet/>
      <dgm:spPr/>
      <dgm:t>
        <a:bodyPr/>
        <a:lstStyle/>
        <a:p>
          <a:endParaRPr kumimoji="1" lang="ja-JP" altLang="en-US"/>
        </a:p>
      </dgm:t>
    </dgm:pt>
    <dgm:pt modelId="{BBEE3B49-4D95-E046-AC65-49DD7BCFB5E4}" type="sibTrans" cxnId="{F0CEFB4B-A250-2748-B6F2-948F04776619}">
      <dgm:prSet/>
      <dgm:spPr/>
      <dgm:t>
        <a:bodyPr/>
        <a:lstStyle/>
        <a:p>
          <a:endParaRPr kumimoji="1" lang="ja-JP" altLang="en-US"/>
        </a:p>
      </dgm:t>
    </dgm:pt>
    <dgm:pt modelId="{8424803F-A824-E54A-A216-E3AC673DC12B}" type="pres">
      <dgm:prSet presAssocID="{A95D76BD-3BDE-BC4E-A7D7-2DC2E6FA1981}" presName="Name0" presStyleCnt="0">
        <dgm:presLayoutVars>
          <dgm:dir/>
          <dgm:resizeHandles val="exact"/>
        </dgm:presLayoutVars>
      </dgm:prSet>
      <dgm:spPr/>
    </dgm:pt>
    <dgm:pt modelId="{2AF5E954-0719-194E-B6AF-FBB9289CDACA}" type="pres">
      <dgm:prSet presAssocID="{11E56464-A110-994E-870C-A77E2A39D166}" presName="parTxOnly" presStyleLbl="node1" presStyleIdx="0" presStyleCnt="2" custScaleX="110000" custScaleY="110000" custLinFactNeighborY="-532">
        <dgm:presLayoutVars>
          <dgm:bulletEnabled val="1"/>
        </dgm:presLayoutVars>
      </dgm:prSet>
      <dgm:spPr/>
    </dgm:pt>
    <dgm:pt modelId="{4C86449C-6F2E-CA48-809E-9859A96A48B0}" type="pres">
      <dgm:prSet presAssocID="{68D05C41-D475-6F4A-B014-DCBF9E64727F}" presName="parSpace" presStyleCnt="0"/>
      <dgm:spPr/>
    </dgm:pt>
    <dgm:pt modelId="{4C475BF0-555B-7E4A-903D-BC1D4C745014}" type="pres">
      <dgm:prSet presAssocID="{9185FB4F-0549-C942-A46D-45A4E406AA4D}" presName="parTxOnly" presStyleLbl="node1" presStyleIdx="1" presStyleCnt="2" custScaleX="110000" custScaleY="110000">
        <dgm:presLayoutVars>
          <dgm:bulletEnabled val="1"/>
        </dgm:presLayoutVars>
      </dgm:prSet>
      <dgm:spPr/>
    </dgm:pt>
  </dgm:ptLst>
  <dgm:cxnLst>
    <dgm:cxn modelId="{70494641-1D89-664F-A7C6-56F998CD9FDF}" srcId="{A95D76BD-3BDE-BC4E-A7D7-2DC2E6FA1981}" destId="{11E56464-A110-994E-870C-A77E2A39D166}" srcOrd="0" destOrd="0" parTransId="{58AE8603-82C4-9042-A239-4577670014D6}" sibTransId="{68D05C41-D475-6F4A-B014-DCBF9E64727F}"/>
    <dgm:cxn modelId="{F0CEFB4B-A250-2748-B6F2-948F04776619}" srcId="{A95D76BD-3BDE-BC4E-A7D7-2DC2E6FA1981}" destId="{9185FB4F-0549-C942-A46D-45A4E406AA4D}" srcOrd="1" destOrd="0" parTransId="{C547F6A5-25D3-6E43-95EE-4231644D4F06}" sibTransId="{BBEE3B49-4D95-E046-AC65-49DD7BCFB5E4}"/>
    <dgm:cxn modelId="{01A11CA1-CE29-1A4B-BAC1-62FA921D6257}" type="presOf" srcId="{A95D76BD-3BDE-BC4E-A7D7-2DC2E6FA1981}" destId="{8424803F-A824-E54A-A216-E3AC673DC12B}" srcOrd="0" destOrd="0" presId="urn:microsoft.com/office/officeart/2005/8/layout/hChevron3"/>
    <dgm:cxn modelId="{0B991DAB-7AB6-1640-A312-673751DB73BE}" type="presOf" srcId="{11E56464-A110-994E-870C-A77E2A39D166}" destId="{2AF5E954-0719-194E-B6AF-FBB9289CDACA}" srcOrd="0" destOrd="0" presId="urn:microsoft.com/office/officeart/2005/8/layout/hChevron3"/>
    <dgm:cxn modelId="{C80D7FF8-E1C0-2A46-BD11-4EF2331E8E2C}" type="presOf" srcId="{9185FB4F-0549-C942-A46D-45A4E406AA4D}" destId="{4C475BF0-555B-7E4A-903D-BC1D4C745014}" srcOrd="0" destOrd="0" presId="urn:microsoft.com/office/officeart/2005/8/layout/hChevron3"/>
    <dgm:cxn modelId="{E28382FE-AAA7-1641-BC52-C093EEE0D0C9}" type="presParOf" srcId="{8424803F-A824-E54A-A216-E3AC673DC12B}" destId="{2AF5E954-0719-194E-B6AF-FBB9289CDACA}" srcOrd="0" destOrd="0" presId="urn:microsoft.com/office/officeart/2005/8/layout/hChevron3"/>
    <dgm:cxn modelId="{F35142DA-85B6-0748-B2DB-ADB5A6337869}" type="presParOf" srcId="{8424803F-A824-E54A-A216-E3AC673DC12B}" destId="{4C86449C-6F2E-CA48-809E-9859A96A48B0}" srcOrd="1" destOrd="0" presId="urn:microsoft.com/office/officeart/2005/8/layout/hChevron3"/>
    <dgm:cxn modelId="{898666F9-0D7D-CE48-A2BC-A203F6DAC21D}" type="presParOf" srcId="{8424803F-A824-E54A-A216-E3AC673DC12B}" destId="{4C475BF0-555B-7E4A-903D-BC1D4C745014}" srcOrd="2"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95D76BD-3BDE-BC4E-A7D7-2DC2E6FA1981}" type="doc">
      <dgm:prSet loTypeId="urn:microsoft.com/office/officeart/2005/8/layout/hChevron3" loCatId="" qsTypeId="urn:microsoft.com/office/officeart/2005/8/quickstyle/simple1" qsCatId="simple" csTypeId="urn:microsoft.com/office/officeart/2005/8/colors/colorful1" csCatId="colorful" phldr="1"/>
      <dgm:spPr/>
    </dgm:pt>
    <dgm:pt modelId="{11E56464-A110-994E-870C-A77E2A39D166}">
      <dgm:prSet phldrT="[テキスト]"/>
      <dgm:spPr/>
      <dgm:t>
        <a:bodyPr/>
        <a:lstStyle/>
        <a:p>
          <a:r>
            <a:rPr kumimoji="1" lang="ja-JP" altLang="en-US" b="1"/>
            <a:t>シズルワード</a:t>
          </a:r>
          <a:r>
            <a:rPr kumimoji="1" lang="ja-JP" altLang="en-US"/>
            <a:t> </a:t>
          </a:r>
        </a:p>
      </dgm:t>
    </dgm:pt>
    <dgm:pt modelId="{58AE8603-82C4-9042-A239-4577670014D6}" type="parTrans" cxnId="{70494641-1D89-664F-A7C6-56F998CD9FDF}">
      <dgm:prSet/>
      <dgm:spPr/>
      <dgm:t>
        <a:bodyPr/>
        <a:lstStyle/>
        <a:p>
          <a:endParaRPr kumimoji="1" lang="ja-JP" altLang="en-US"/>
        </a:p>
      </dgm:t>
    </dgm:pt>
    <dgm:pt modelId="{68D05C41-D475-6F4A-B014-DCBF9E64727F}" type="sibTrans" cxnId="{70494641-1D89-664F-A7C6-56F998CD9FDF}">
      <dgm:prSet/>
      <dgm:spPr/>
      <dgm:t>
        <a:bodyPr/>
        <a:lstStyle/>
        <a:p>
          <a:endParaRPr kumimoji="1" lang="ja-JP" altLang="en-US"/>
        </a:p>
      </dgm:t>
    </dgm:pt>
    <dgm:pt modelId="{1A7F6D59-E81E-1C4B-8CF1-B248E51AE535}">
      <dgm:prSet phldrT="[テキスト]"/>
      <dgm:spPr/>
      <dgm:t>
        <a:bodyPr/>
        <a:lstStyle/>
        <a:p>
          <a:r>
            <a:rPr kumimoji="1" lang="ja-JP" altLang="en-US" b="1"/>
            <a:t>購買意思の向上</a:t>
          </a:r>
        </a:p>
      </dgm:t>
    </dgm:pt>
    <dgm:pt modelId="{3C3098F7-A6DF-814A-9E8F-0B7996BACBAB}" type="parTrans" cxnId="{08972704-715D-0044-A38C-203BCE086E04}">
      <dgm:prSet/>
      <dgm:spPr/>
      <dgm:t>
        <a:bodyPr/>
        <a:lstStyle/>
        <a:p>
          <a:endParaRPr kumimoji="1" lang="ja-JP" altLang="en-US"/>
        </a:p>
      </dgm:t>
    </dgm:pt>
    <dgm:pt modelId="{54C62486-34E8-4440-891A-CEF5C4F294F9}" type="sibTrans" cxnId="{08972704-715D-0044-A38C-203BCE086E04}">
      <dgm:prSet/>
      <dgm:spPr/>
      <dgm:t>
        <a:bodyPr/>
        <a:lstStyle/>
        <a:p>
          <a:endParaRPr kumimoji="1" lang="ja-JP" altLang="en-US"/>
        </a:p>
      </dgm:t>
    </dgm:pt>
    <dgm:pt modelId="{4DF08010-B766-2F44-AA29-88360A8C7187}">
      <dgm:prSet/>
      <dgm:spPr/>
      <dgm:t>
        <a:bodyPr/>
        <a:lstStyle/>
        <a:p>
          <a:r>
            <a:rPr kumimoji="1" lang="ja-JP" altLang="en-US" b="1"/>
            <a:t>美味しいを感じる</a:t>
          </a:r>
        </a:p>
      </dgm:t>
    </dgm:pt>
    <dgm:pt modelId="{1FF008B8-7C50-094F-A62D-5700230AADBE}" type="parTrans" cxnId="{F5C31F6E-FFD8-E240-A503-81E9BB67F459}">
      <dgm:prSet/>
      <dgm:spPr/>
      <dgm:t>
        <a:bodyPr/>
        <a:lstStyle/>
        <a:p>
          <a:endParaRPr kumimoji="1" lang="ja-JP" altLang="en-US"/>
        </a:p>
      </dgm:t>
    </dgm:pt>
    <dgm:pt modelId="{02014F14-3D1C-A743-B0BC-51BBFD5C6C24}" type="sibTrans" cxnId="{F5C31F6E-FFD8-E240-A503-81E9BB67F459}">
      <dgm:prSet/>
      <dgm:spPr/>
      <dgm:t>
        <a:bodyPr/>
        <a:lstStyle/>
        <a:p>
          <a:endParaRPr kumimoji="1" lang="ja-JP" altLang="en-US"/>
        </a:p>
      </dgm:t>
    </dgm:pt>
    <dgm:pt modelId="{8424803F-A824-E54A-A216-E3AC673DC12B}" type="pres">
      <dgm:prSet presAssocID="{A95D76BD-3BDE-BC4E-A7D7-2DC2E6FA1981}" presName="Name0" presStyleCnt="0">
        <dgm:presLayoutVars>
          <dgm:dir/>
          <dgm:resizeHandles val="exact"/>
        </dgm:presLayoutVars>
      </dgm:prSet>
      <dgm:spPr/>
    </dgm:pt>
    <dgm:pt modelId="{2AF5E954-0719-194E-B6AF-FBB9289CDACA}" type="pres">
      <dgm:prSet presAssocID="{11E56464-A110-994E-870C-A77E2A39D166}" presName="parTxOnly" presStyleLbl="node1" presStyleIdx="0" presStyleCnt="3" custScaleX="110000" custScaleY="110000">
        <dgm:presLayoutVars>
          <dgm:bulletEnabled val="1"/>
        </dgm:presLayoutVars>
      </dgm:prSet>
      <dgm:spPr/>
    </dgm:pt>
    <dgm:pt modelId="{4C86449C-6F2E-CA48-809E-9859A96A48B0}" type="pres">
      <dgm:prSet presAssocID="{68D05C41-D475-6F4A-B014-DCBF9E64727F}" presName="parSpace" presStyleCnt="0"/>
      <dgm:spPr/>
    </dgm:pt>
    <dgm:pt modelId="{979C2C2F-1EC4-0E43-8167-E3B5D2D78A74}" type="pres">
      <dgm:prSet presAssocID="{4DF08010-B766-2F44-AA29-88360A8C7187}" presName="parTxOnly" presStyleLbl="node1" presStyleIdx="1" presStyleCnt="3" custScaleX="103453" custScaleY="107205">
        <dgm:presLayoutVars>
          <dgm:bulletEnabled val="1"/>
        </dgm:presLayoutVars>
      </dgm:prSet>
      <dgm:spPr/>
    </dgm:pt>
    <dgm:pt modelId="{0A9944C2-2E95-3143-B0E4-FFCEE66E443E}" type="pres">
      <dgm:prSet presAssocID="{02014F14-3D1C-A743-B0BC-51BBFD5C6C24}" presName="parSpace" presStyleCnt="0"/>
      <dgm:spPr/>
    </dgm:pt>
    <dgm:pt modelId="{62D2AB73-E39E-8B44-BE22-0C5B9FCC84D9}" type="pres">
      <dgm:prSet presAssocID="{1A7F6D59-E81E-1C4B-8CF1-B248E51AE535}" presName="parTxOnly" presStyleLbl="node1" presStyleIdx="2" presStyleCnt="3" custScaleX="110000" custScaleY="110000">
        <dgm:presLayoutVars>
          <dgm:bulletEnabled val="1"/>
        </dgm:presLayoutVars>
      </dgm:prSet>
      <dgm:spPr/>
    </dgm:pt>
  </dgm:ptLst>
  <dgm:cxnLst>
    <dgm:cxn modelId="{08972704-715D-0044-A38C-203BCE086E04}" srcId="{A95D76BD-3BDE-BC4E-A7D7-2DC2E6FA1981}" destId="{1A7F6D59-E81E-1C4B-8CF1-B248E51AE535}" srcOrd="2" destOrd="0" parTransId="{3C3098F7-A6DF-814A-9E8F-0B7996BACBAB}" sibTransId="{54C62486-34E8-4440-891A-CEF5C4F294F9}"/>
    <dgm:cxn modelId="{6284530C-2280-B34D-A1D1-78A3C695E446}" type="presOf" srcId="{11E56464-A110-994E-870C-A77E2A39D166}" destId="{2AF5E954-0719-194E-B6AF-FBB9289CDACA}" srcOrd="0" destOrd="0" presId="urn:microsoft.com/office/officeart/2005/8/layout/hChevron3"/>
    <dgm:cxn modelId="{70494641-1D89-664F-A7C6-56F998CD9FDF}" srcId="{A95D76BD-3BDE-BC4E-A7D7-2DC2E6FA1981}" destId="{11E56464-A110-994E-870C-A77E2A39D166}" srcOrd="0" destOrd="0" parTransId="{58AE8603-82C4-9042-A239-4577670014D6}" sibTransId="{68D05C41-D475-6F4A-B014-DCBF9E64727F}"/>
    <dgm:cxn modelId="{D795444A-CD9F-B34D-AAAE-6554D53D6787}" type="presOf" srcId="{4DF08010-B766-2F44-AA29-88360A8C7187}" destId="{979C2C2F-1EC4-0E43-8167-E3B5D2D78A74}" srcOrd="0" destOrd="0" presId="urn:microsoft.com/office/officeart/2005/8/layout/hChevron3"/>
    <dgm:cxn modelId="{F5C31F6E-FFD8-E240-A503-81E9BB67F459}" srcId="{A95D76BD-3BDE-BC4E-A7D7-2DC2E6FA1981}" destId="{4DF08010-B766-2F44-AA29-88360A8C7187}" srcOrd="1" destOrd="0" parTransId="{1FF008B8-7C50-094F-A62D-5700230AADBE}" sibTransId="{02014F14-3D1C-A743-B0BC-51BBFD5C6C24}"/>
    <dgm:cxn modelId="{41774F8C-138B-1F4F-BA7E-A0EDEA1BFBC4}" type="presOf" srcId="{1A7F6D59-E81E-1C4B-8CF1-B248E51AE535}" destId="{62D2AB73-E39E-8B44-BE22-0C5B9FCC84D9}" srcOrd="0" destOrd="0" presId="urn:microsoft.com/office/officeart/2005/8/layout/hChevron3"/>
    <dgm:cxn modelId="{01A11CA1-CE29-1A4B-BAC1-62FA921D6257}" type="presOf" srcId="{A95D76BD-3BDE-BC4E-A7D7-2DC2E6FA1981}" destId="{8424803F-A824-E54A-A216-E3AC673DC12B}" srcOrd="0" destOrd="0" presId="urn:microsoft.com/office/officeart/2005/8/layout/hChevron3"/>
    <dgm:cxn modelId="{560176DA-733D-0C45-9853-CB2C1718B8D1}" type="presParOf" srcId="{8424803F-A824-E54A-A216-E3AC673DC12B}" destId="{2AF5E954-0719-194E-B6AF-FBB9289CDACA}" srcOrd="0" destOrd="0" presId="urn:microsoft.com/office/officeart/2005/8/layout/hChevron3"/>
    <dgm:cxn modelId="{08601B28-C56A-F340-898B-BB110D1B1D71}" type="presParOf" srcId="{8424803F-A824-E54A-A216-E3AC673DC12B}" destId="{4C86449C-6F2E-CA48-809E-9859A96A48B0}" srcOrd="1" destOrd="0" presId="urn:microsoft.com/office/officeart/2005/8/layout/hChevron3"/>
    <dgm:cxn modelId="{7CF56A1D-058D-A240-A8A3-1D7AF76373A0}" type="presParOf" srcId="{8424803F-A824-E54A-A216-E3AC673DC12B}" destId="{979C2C2F-1EC4-0E43-8167-E3B5D2D78A74}" srcOrd="2" destOrd="0" presId="urn:microsoft.com/office/officeart/2005/8/layout/hChevron3"/>
    <dgm:cxn modelId="{BCBA7683-9643-9449-A382-4406493AA2F4}" type="presParOf" srcId="{8424803F-A824-E54A-A216-E3AC673DC12B}" destId="{0A9944C2-2E95-3143-B0E4-FFCEE66E443E}" srcOrd="3" destOrd="0" presId="urn:microsoft.com/office/officeart/2005/8/layout/hChevron3"/>
    <dgm:cxn modelId="{5AD1C0E4-9FAD-6047-9454-0DD9FB93C186}" type="presParOf" srcId="{8424803F-A824-E54A-A216-E3AC673DC12B}" destId="{62D2AB73-E39E-8B44-BE22-0C5B9FCC84D9}" srcOrd="4"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CA630D-7B1F-D849-8E95-2C5F20389EA2}">
      <dsp:nvSpPr>
        <dsp:cNvPr id="0" name=""/>
        <dsp:cNvSpPr/>
      </dsp:nvSpPr>
      <dsp:spPr>
        <a:xfrm>
          <a:off x="949676" y="407534"/>
          <a:ext cx="3853498" cy="3853498"/>
        </a:xfrm>
        <a:prstGeom prst="pie">
          <a:avLst>
            <a:gd name="adj1" fmla="val 16200000"/>
            <a:gd name="adj2" fmla="val 1800000"/>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kumimoji="1" lang="ja-JP" altLang="en-US" sz="3200" kern="1200"/>
            <a:t>味覚系</a:t>
          </a:r>
        </a:p>
      </dsp:txBody>
      <dsp:txXfrm>
        <a:off x="3044786" y="1118597"/>
        <a:ext cx="1307436" cy="1284499"/>
      </dsp:txXfrm>
    </dsp:sp>
    <dsp:sp modelId="{0C6CDC4F-AB31-E748-BB1A-F3AAFF3E120A}">
      <dsp:nvSpPr>
        <dsp:cNvPr id="0" name=""/>
        <dsp:cNvSpPr/>
      </dsp:nvSpPr>
      <dsp:spPr>
        <a:xfrm>
          <a:off x="924214" y="424343"/>
          <a:ext cx="3853498" cy="3853498"/>
        </a:xfrm>
        <a:prstGeom prst="pie">
          <a:avLst>
            <a:gd name="adj1" fmla="val 1800000"/>
            <a:gd name="adj2" fmla="val 9000000"/>
          </a:avLst>
        </a:prstGeom>
        <a:solidFill>
          <a:srgbClr val="0096FF"/>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kumimoji="1" lang="ja-JP" altLang="en-US" sz="3200" kern="1200"/>
            <a:t>食感系</a:t>
          </a:r>
        </a:p>
      </dsp:txBody>
      <dsp:txXfrm>
        <a:off x="1979338" y="2855717"/>
        <a:ext cx="1743249" cy="1192749"/>
      </dsp:txXfrm>
    </dsp:sp>
    <dsp:sp modelId="{6F5A5A8A-750C-1249-9F8A-69E9CDE23F97}">
      <dsp:nvSpPr>
        <dsp:cNvPr id="0" name=""/>
        <dsp:cNvSpPr/>
      </dsp:nvSpPr>
      <dsp:spPr>
        <a:xfrm>
          <a:off x="924214" y="424343"/>
          <a:ext cx="3853498" cy="3853498"/>
        </a:xfrm>
        <a:prstGeom prst="pie">
          <a:avLst>
            <a:gd name="adj1" fmla="val 9000000"/>
            <a:gd name="adj2" fmla="val 1620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kumimoji="1" lang="ja-JP" altLang="en-US" sz="3200" kern="1200"/>
            <a:t>情報系</a:t>
          </a:r>
        </a:p>
      </dsp:txBody>
      <dsp:txXfrm>
        <a:off x="1337088" y="1181280"/>
        <a:ext cx="1307436" cy="12844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EAAFC0-9F40-EC45-AE8B-CED13EC115B3}">
      <dsp:nvSpPr>
        <dsp:cNvPr id="0" name=""/>
        <dsp:cNvSpPr/>
      </dsp:nvSpPr>
      <dsp:spPr>
        <a:xfrm>
          <a:off x="4981" y="1451267"/>
          <a:ext cx="2264873" cy="12318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91440" numCol="1" spcCol="1270" anchor="t" anchorCtr="0">
          <a:noAutofit/>
        </a:bodyPr>
        <a:lstStyle/>
        <a:p>
          <a:pPr marL="0" lvl="0" indent="0" algn="l" defTabSz="1066800">
            <a:lnSpc>
              <a:spcPct val="90000"/>
            </a:lnSpc>
            <a:spcBef>
              <a:spcPct val="0"/>
            </a:spcBef>
            <a:spcAft>
              <a:spcPct val="35000"/>
            </a:spcAft>
            <a:buNone/>
          </a:pPr>
          <a:r>
            <a:rPr kumimoji="1" lang="ja-JP" altLang="en-US" sz="2400" kern="1200"/>
            <a:t>食前</a:t>
          </a:r>
        </a:p>
      </dsp:txBody>
      <dsp:txXfrm>
        <a:off x="4981" y="1451267"/>
        <a:ext cx="2264873" cy="821251"/>
      </dsp:txXfrm>
    </dsp:sp>
    <dsp:sp modelId="{E93104A1-6144-1A4E-B0E4-625C5CD9EE6D}">
      <dsp:nvSpPr>
        <dsp:cNvPr id="0" name=""/>
        <dsp:cNvSpPr/>
      </dsp:nvSpPr>
      <dsp:spPr>
        <a:xfrm>
          <a:off x="468871" y="2272518"/>
          <a:ext cx="2264873" cy="1209600"/>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a:t>視覚</a:t>
          </a:r>
        </a:p>
      </dsp:txBody>
      <dsp:txXfrm>
        <a:off x="504299" y="2307946"/>
        <a:ext cx="2194017" cy="1138744"/>
      </dsp:txXfrm>
    </dsp:sp>
    <dsp:sp modelId="{AAAE0A5F-B484-F245-9886-242FF7C4DC95}">
      <dsp:nvSpPr>
        <dsp:cNvPr id="0" name=""/>
        <dsp:cNvSpPr/>
      </dsp:nvSpPr>
      <dsp:spPr>
        <a:xfrm>
          <a:off x="2613201" y="1579948"/>
          <a:ext cx="727894" cy="5638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kumimoji="1" lang="ja-JP" altLang="en-US" sz="1700" kern="1200"/>
        </a:p>
      </dsp:txBody>
      <dsp:txXfrm>
        <a:off x="2613201" y="1692726"/>
        <a:ext cx="558728" cy="338332"/>
      </dsp:txXfrm>
    </dsp:sp>
    <dsp:sp modelId="{A6983686-3522-C34C-A128-170B934AD24C}">
      <dsp:nvSpPr>
        <dsp:cNvPr id="0" name=""/>
        <dsp:cNvSpPr/>
      </dsp:nvSpPr>
      <dsp:spPr>
        <a:xfrm>
          <a:off x="3643241" y="1451267"/>
          <a:ext cx="2264873" cy="12318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80010" numCol="1" spcCol="1270" anchor="t" anchorCtr="0">
          <a:noAutofit/>
        </a:bodyPr>
        <a:lstStyle/>
        <a:p>
          <a:pPr marL="0" lvl="0" indent="0" algn="l" defTabSz="933450">
            <a:lnSpc>
              <a:spcPct val="90000"/>
            </a:lnSpc>
            <a:spcBef>
              <a:spcPct val="0"/>
            </a:spcBef>
            <a:spcAft>
              <a:spcPct val="35000"/>
            </a:spcAft>
            <a:buNone/>
          </a:pPr>
          <a:r>
            <a:rPr kumimoji="1" lang="ja-JP" altLang="en-US" sz="2100" kern="1200"/>
            <a:t>口に運ぶ</a:t>
          </a:r>
        </a:p>
      </dsp:txBody>
      <dsp:txXfrm>
        <a:off x="3643241" y="1451267"/>
        <a:ext cx="2264873" cy="821251"/>
      </dsp:txXfrm>
    </dsp:sp>
    <dsp:sp modelId="{EDEECC92-2BF8-5D41-90DC-5C46820AD053}">
      <dsp:nvSpPr>
        <dsp:cNvPr id="0" name=""/>
        <dsp:cNvSpPr/>
      </dsp:nvSpPr>
      <dsp:spPr>
        <a:xfrm>
          <a:off x="4107131" y="2272518"/>
          <a:ext cx="2264873" cy="1209600"/>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a:t>触覚（舌触り）</a:t>
          </a:r>
        </a:p>
      </dsp:txBody>
      <dsp:txXfrm>
        <a:off x="4142559" y="2307946"/>
        <a:ext cx="2194017" cy="1138744"/>
      </dsp:txXfrm>
    </dsp:sp>
    <dsp:sp modelId="{2F55A4A4-C196-554F-B554-711D1FC19526}">
      <dsp:nvSpPr>
        <dsp:cNvPr id="0" name=""/>
        <dsp:cNvSpPr/>
      </dsp:nvSpPr>
      <dsp:spPr>
        <a:xfrm>
          <a:off x="6251462" y="1579948"/>
          <a:ext cx="727894" cy="5638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kumimoji="1" lang="ja-JP" altLang="en-US" sz="1700" kern="1200"/>
        </a:p>
      </dsp:txBody>
      <dsp:txXfrm>
        <a:off x="6251462" y="1692726"/>
        <a:ext cx="558728" cy="338332"/>
      </dsp:txXfrm>
    </dsp:sp>
    <dsp:sp modelId="{3915D33C-25F4-ED46-9B37-9E4A74C72BD7}">
      <dsp:nvSpPr>
        <dsp:cNvPr id="0" name=""/>
        <dsp:cNvSpPr/>
      </dsp:nvSpPr>
      <dsp:spPr>
        <a:xfrm>
          <a:off x="7281502" y="1451267"/>
          <a:ext cx="2264873" cy="123187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80010" numCol="1" spcCol="1270" anchor="t" anchorCtr="0">
          <a:noAutofit/>
        </a:bodyPr>
        <a:lstStyle/>
        <a:p>
          <a:pPr marL="0" lvl="0" indent="0" algn="l" defTabSz="933450">
            <a:lnSpc>
              <a:spcPct val="90000"/>
            </a:lnSpc>
            <a:spcBef>
              <a:spcPct val="0"/>
            </a:spcBef>
            <a:spcAft>
              <a:spcPct val="35000"/>
            </a:spcAft>
            <a:buNone/>
          </a:pPr>
          <a:r>
            <a:rPr kumimoji="1" lang="ja-JP" altLang="en-US" sz="2100" kern="1200"/>
            <a:t>咀嚼中・咀嚼後</a:t>
          </a:r>
        </a:p>
      </dsp:txBody>
      <dsp:txXfrm>
        <a:off x="7281502" y="1451267"/>
        <a:ext cx="2264873" cy="821251"/>
      </dsp:txXfrm>
    </dsp:sp>
    <dsp:sp modelId="{394F5EA7-0B05-D747-B2B0-5656D07C012B}">
      <dsp:nvSpPr>
        <dsp:cNvPr id="0" name=""/>
        <dsp:cNvSpPr/>
      </dsp:nvSpPr>
      <dsp:spPr>
        <a:xfrm>
          <a:off x="7745392" y="2272518"/>
          <a:ext cx="2264873" cy="1209600"/>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a:t>味覚（濃淡感）</a:t>
          </a:r>
        </a:p>
      </dsp:txBody>
      <dsp:txXfrm>
        <a:off x="7780820" y="2307946"/>
        <a:ext cx="2194017" cy="11387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F5E954-0719-194E-B6AF-FBB9289CDACA}">
      <dsp:nvSpPr>
        <dsp:cNvPr id="0" name=""/>
        <dsp:cNvSpPr/>
      </dsp:nvSpPr>
      <dsp:spPr>
        <a:xfrm>
          <a:off x="0" y="674431"/>
          <a:ext cx="3939387" cy="1575754"/>
        </a:xfrm>
        <a:prstGeom prst="homePlat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06680" rIns="53340" bIns="106680" numCol="1" spcCol="1270" anchor="ctr" anchorCtr="0">
          <a:noAutofit/>
        </a:bodyPr>
        <a:lstStyle/>
        <a:p>
          <a:pPr marL="0" lvl="0" indent="0" algn="ctr" defTabSz="1778000">
            <a:lnSpc>
              <a:spcPct val="90000"/>
            </a:lnSpc>
            <a:spcBef>
              <a:spcPct val="0"/>
            </a:spcBef>
            <a:spcAft>
              <a:spcPct val="35000"/>
            </a:spcAft>
            <a:buNone/>
          </a:pPr>
          <a:r>
            <a:rPr kumimoji="1" lang="ja-JP" altLang="en-US" sz="4000" b="1" kern="1200"/>
            <a:t>シズルワード</a:t>
          </a:r>
          <a:r>
            <a:rPr kumimoji="1" lang="ja-JP" altLang="en-US" sz="4000" kern="1200"/>
            <a:t> </a:t>
          </a:r>
        </a:p>
      </dsp:txBody>
      <dsp:txXfrm>
        <a:off x="0" y="674431"/>
        <a:ext cx="3545449" cy="1575754"/>
      </dsp:txXfrm>
    </dsp:sp>
    <dsp:sp modelId="{4C475BF0-555B-7E4A-903D-BC1D4C745014}">
      <dsp:nvSpPr>
        <dsp:cNvPr id="0" name=""/>
        <dsp:cNvSpPr/>
      </dsp:nvSpPr>
      <dsp:spPr>
        <a:xfrm>
          <a:off x="3223134" y="682052"/>
          <a:ext cx="3939387" cy="1575754"/>
        </a:xfrm>
        <a:prstGeom prst="chevron">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96012" rIns="48006" bIns="96012" numCol="1" spcCol="1270" anchor="ctr" anchorCtr="0">
          <a:noAutofit/>
        </a:bodyPr>
        <a:lstStyle/>
        <a:p>
          <a:pPr marL="0" lvl="0" indent="0" algn="ctr" defTabSz="1600200">
            <a:lnSpc>
              <a:spcPct val="90000"/>
            </a:lnSpc>
            <a:spcBef>
              <a:spcPct val="0"/>
            </a:spcBef>
            <a:spcAft>
              <a:spcPct val="35000"/>
            </a:spcAft>
            <a:buNone/>
          </a:pPr>
          <a:r>
            <a:rPr kumimoji="1" lang="ja-JP" altLang="en-US" sz="3600" b="1" kern="1200" dirty="0"/>
            <a:t>美味しいを感じる</a:t>
          </a:r>
        </a:p>
      </dsp:txBody>
      <dsp:txXfrm>
        <a:off x="4011011" y="682052"/>
        <a:ext cx="2363633" cy="157575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F5E954-0719-194E-B6AF-FBB9289CDACA}">
      <dsp:nvSpPr>
        <dsp:cNvPr id="0" name=""/>
        <dsp:cNvSpPr/>
      </dsp:nvSpPr>
      <dsp:spPr>
        <a:xfrm>
          <a:off x="0" y="674431"/>
          <a:ext cx="3939387" cy="1575754"/>
        </a:xfrm>
        <a:prstGeom prst="homePlat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06680" rIns="53340" bIns="106680" numCol="1" spcCol="1270" anchor="ctr" anchorCtr="0">
          <a:noAutofit/>
        </a:bodyPr>
        <a:lstStyle/>
        <a:p>
          <a:pPr marL="0" lvl="0" indent="0" algn="ctr" defTabSz="1778000">
            <a:lnSpc>
              <a:spcPct val="90000"/>
            </a:lnSpc>
            <a:spcBef>
              <a:spcPct val="0"/>
            </a:spcBef>
            <a:spcAft>
              <a:spcPct val="35000"/>
            </a:spcAft>
            <a:buNone/>
          </a:pPr>
          <a:r>
            <a:rPr kumimoji="1" lang="ja-JP" altLang="en-US" sz="4000" b="1" kern="1200"/>
            <a:t>シズルワード</a:t>
          </a:r>
          <a:r>
            <a:rPr kumimoji="1" lang="ja-JP" altLang="en-US" sz="4000" kern="1200"/>
            <a:t> </a:t>
          </a:r>
        </a:p>
      </dsp:txBody>
      <dsp:txXfrm>
        <a:off x="0" y="674431"/>
        <a:ext cx="3545449" cy="1575754"/>
      </dsp:txXfrm>
    </dsp:sp>
    <dsp:sp modelId="{4C475BF0-555B-7E4A-903D-BC1D4C745014}">
      <dsp:nvSpPr>
        <dsp:cNvPr id="0" name=""/>
        <dsp:cNvSpPr/>
      </dsp:nvSpPr>
      <dsp:spPr>
        <a:xfrm>
          <a:off x="3223134" y="682052"/>
          <a:ext cx="3939387" cy="1575754"/>
        </a:xfrm>
        <a:prstGeom prst="chevron">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96012" rIns="48006" bIns="96012" numCol="1" spcCol="1270" anchor="ctr" anchorCtr="0">
          <a:noAutofit/>
        </a:bodyPr>
        <a:lstStyle/>
        <a:p>
          <a:pPr marL="0" lvl="0" indent="0" algn="ctr" defTabSz="1600200">
            <a:lnSpc>
              <a:spcPct val="90000"/>
            </a:lnSpc>
            <a:spcBef>
              <a:spcPct val="0"/>
            </a:spcBef>
            <a:spcAft>
              <a:spcPct val="35000"/>
            </a:spcAft>
            <a:buNone/>
          </a:pPr>
          <a:r>
            <a:rPr kumimoji="1" lang="ja-JP" altLang="en-US" sz="3600" b="1" kern="1200" dirty="0"/>
            <a:t>美味しいを感じる</a:t>
          </a:r>
        </a:p>
      </dsp:txBody>
      <dsp:txXfrm>
        <a:off x="4011011" y="682052"/>
        <a:ext cx="2363633" cy="15757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F5E954-0719-194E-B6AF-FBB9289CDACA}">
      <dsp:nvSpPr>
        <dsp:cNvPr id="0" name=""/>
        <dsp:cNvSpPr/>
      </dsp:nvSpPr>
      <dsp:spPr>
        <a:xfrm>
          <a:off x="3068" y="1314842"/>
          <a:ext cx="3317151" cy="1326860"/>
        </a:xfrm>
        <a:prstGeom prst="homePlate">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33338" bIns="66675" numCol="1" spcCol="1270" anchor="ctr" anchorCtr="0">
          <a:noAutofit/>
        </a:bodyPr>
        <a:lstStyle/>
        <a:p>
          <a:pPr marL="0" lvl="0" indent="0" algn="ctr" defTabSz="1111250">
            <a:lnSpc>
              <a:spcPct val="90000"/>
            </a:lnSpc>
            <a:spcBef>
              <a:spcPct val="0"/>
            </a:spcBef>
            <a:spcAft>
              <a:spcPct val="35000"/>
            </a:spcAft>
            <a:buNone/>
          </a:pPr>
          <a:r>
            <a:rPr kumimoji="1" lang="ja-JP" altLang="en-US" sz="2500" b="1" kern="1200"/>
            <a:t>シズルワード</a:t>
          </a:r>
          <a:r>
            <a:rPr kumimoji="1" lang="ja-JP" altLang="en-US" sz="2500" kern="1200"/>
            <a:t> </a:t>
          </a:r>
        </a:p>
      </dsp:txBody>
      <dsp:txXfrm>
        <a:off x="3068" y="1314842"/>
        <a:ext cx="2985436" cy="1326860"/>
      </dsp:txXfrm>
    </dsp:sp>
    <dsp:sp modelId="{979C2C2F-1EC4-0E43-8167-E3B5D2D78A74}">
      <dsp:nvSpPr>
        <dsp:cNvPr id="0" name=""/>
        <dsp:cNvSpPr/>
      </dsp:nvSpPr>
      <dsp:spPr>
        <a:xfrm>
          <a:off x="2717101" y="1331699"/>
          <a:ext cx="3119720" cy="1293146"/>
        </a:xfrm>
        <a:prstGeom prst="chevron">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66675" rIns="33338" bIns="66675" numCol="1" spcCol="1270" anchor="ctr" anchorCtr="0">
          <a:noAutofit/>
        </a:bodyPr>
        <a:lstStyle/>
        <a:p>
          <a:pPr marL="0" lvl="0" indent="0" algn="ctr" defTabSz="1111250">
            <a:lnSpc>
              <a:spcPct val="90000"/>
            </a:lnSpc>
            <a:spcBef>
              <a:spcPct val="0"/>
            </a:spcBef>
            <a:spcAft>
              <a:spcPct val="35000"/>
            </a:spcAft>
            <a:buNone/>
          </a:pPr>
          <a:r>
            <a:rPr kumimoji="1" lang="ja-JP" altLang="en-US" sz="2500" b="1" kern="1200"/>
            <a:t>美味しいを感じる</a:t>
          </a:r>
        </a:p>
      </dsp:txBody>
      <dsp:txXfrm>
        <a:off x="3363674" y="1331699"/>
        <a:ext cx="1826574" cy="1293146"/>
      </dsp:txXfrm>
    </dsp:sp>
    <dsp:sp modelId="{62D2AB73-E39E-8B44-BE22-0C5B9FCC84D9}">
      <dsp:nvSpPr>
        <dsp:cNvPr id="0" name=""/>
        <dsp:cNvSpPr/>
      </dsp:nvSpPr>
      <dsp:spPr>
        <a:xfrm>
          <a:off x="5233703" y="1314842"/>
          <a:ext cx="3317151" cy="1326860"/>
        </a:xfrm>
        <a:prstGeom prst="chevron">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66675" rIns="33338" bIns="66675" numCol="1" spcCol="1270" anchor="ctr" anchorCtr="0">
          <a:noAutofit/>
        </a:bodyPr>
        <a:lstStyle/>
        <a:p>
          <a:pPr marL="0" lvl="0" indent="0" algn="ctr" defTabSz="1111250">
            <a:lnSpc>
              <a:spcPct val="90000"/>
            </a:lnSpc>
            <a:spcBef>
              <a:spcPct val="0"/>
            </a:spcBef>
            <a:spcAft>
              <a:spcPct val="35000"/>
            </a:spcAft>
            <a:buNone/>
          </a:pPr>
          <a:r>
            <a:rPr kumimoji="1" lang="ja-JP" altLang="en-US" sz="2500" b="1" kern="1200"/>
            <a:t>購買意思の向上</a:t>
          </a:r>
        </a:p>
      </dsp:txBody>
      <dsp:txXfrm>
        <a:off x="5897133" y="1314842"/>
        <a:ext cx="1990291" cy="1326860"/>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0905544-EAE5-1D4C-A5BD-E472A255296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9E4EB904-59CD-5742-B354-A93B239CF36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2A34E5-D708-974D-AF78-ECB8F5E89366}" type="datetimeFigureOut">
              <a:rPr kumimoji="1" lang="ja-JP" altLang="en-US" smtClean="0"/>
              <a:t>2018/9/5</a:t>
            </a:fld>
            <a:endParaRPr kumimoji="1" lang="ja-JP" altLang="en-US"/>
          </a:p>
        </p:txBody>
      </p:sp>
      <p:sp>
        <p:nvSpPr>
          <p:cNvPr id="4" name="フッター プレースホルダー 3">
            <a:extLst>
              <a:ext uri="{FF2B5EF4-FFF2-40B4-BE49-F238E27FC236}">
                <a16:creationId xmlns:a16="http://schemas.microsoft.com/office/drawing/2014/main" id="{4DF09C35-1D64-494B-9FAE-2BF96F7BB2A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1816B540-2D4B-ED40-A92B-0595A7F85A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268303-CB35-7847-9FB7-93BA15F0AD7C}" type="slidenum">
              <a:rPr kumimoji="1" lang="ja-JP" altLang="en-US" smtClean="0"/>
              <a:t>‹#›</a:t>
            </a:fld>
            <a:endParaRPr kumimoji="1" lang="ja-JP" altLang="en-US"/>
          </a:p>
        </p:txBody>
      </p:sp>
    </p:spTree>
    <p:extLst>
      <p:ext uri="{BB962C8B-B14F-4D97-AF65-F5344CB8AC3E}">
        <p14:creationId xmlns:p14="http://schemas.microsoft.com/office/powerpoint/2010/main" val="17148715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BA084A-24AE-1B4F-98F4-D55810431951}" type="datetimeFigureOut">
              <a:rPr kumimoji="1" lang="ja-JP" altLang="en-US" smtClean="0"/>
              <a:t>2018/9/5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9FE8E8-30F2-C744-8F88-67A908482BD6}" type="slidenum">
              <a:rPr kumimoji="1" lang="ja-JP" altLang="en-US" smtClean="0"/>
              <a:t>‹#›</a:t>
            </a:fld>
            <a:endParaRPr kumimoji="1" lang="ja-JP" altLang="en-US"/>
          </a:p>
        </p:txBody>
      </p:sp>
    </p:spTree>
    <p:extLst>
      <p:ext uri="{BB962C8B-B14F-4D97-AF65-F5344CB8AC3E}">
        <p14:creationId xmlns:p14="http://schemas.microsoft.com/office/powerpoint/2010/main" val="388703282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ja-JP" altLang="en-US"/>
              <a:t>マスター タイトルの書式設定</a:t>
            </a:r>
            <a:endParaRPr lang="en-US"/>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ja-JP" altLang="en-US"/>
              <a:t>マスター タイトルの書式設定</a:t>
            </a:r>
            <a:endParaRPr lang="en-US"/>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smtClean="0"/>
              <a:pPr/>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a:t>マスター タイトルの書式設定</a:t>
            </a:r>
            <a:endParaRPr lang="en-US"/>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smtClean="0"/>
              <a:pPr/>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latin typeface="Arial"/>
              </a:rPr>
              <a:t>”</a:t>
            </a:r>
            <a:endParaRPr lang="en-US">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ja-JP" altLang="en-US"/>
              <a:t>マスター タイトルの書式設定</a:t>
            </a:r>
            <a:endParaRPr lang="en-US"/>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smtClean="0"/>
              <a:pPr/>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a:t>マスター タイトルの書式設定</a:t>
            </a:r>
            <a:endParaRPr lang="en-US"/>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smtClean="0"/>
              <a:pPr/>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ja-JP" altLang="en-US"/>
              <a:t>マスター タイトルの書式設定</a:t>
            </a:r>
            <a:endParaRPr lang="en-US"/>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smtClean="0"/>
              <a:pPr/>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55C6B4A9-1611-4792-9094-5F34BCA07E0B}" type="datetimeFigureOut">
              <a:rPr lang="en-US" smtClean="0"/>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B61BEF0D-F0BB-DE4B-95CE-6DB70DBA9567}" type="datetimeFigureOut">
              <a:rPr lang="en-US" smtClean="0"/>
              <a:pPr/>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ja-JP" altLang="en-US"/>
              <a:t>マスター タイトルの書式設定</a:t>
            </a:r>
            <a:endParaRPr lang="en-US"/>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smtClean="0"/>
              <a:pPr/>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77334" y="2160589"/>
            <a:ext cx="4184035" cy="38807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5089970" y="2160589"/>
            <a:ext cx="4184034" cy="388077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EB712588-04B1-427B-82EE-E8DB90309F08}" type="datetimeFigureOut">
              <a:rPr lang="en-US" smtClean="0"/>
              <a:t>9/5/2018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B61BEF0D-F0BB-DE4B-95CE-6DB70DBA9567}" type="datetimeFigureOut">
              <a:rPr lang="en-US" smtClean="0"/>
              <a:pPr/>
              <a:t>9/5/2018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B61BEF0D-F0BB-DE4B-95CE-6DB70DBA9567}" type="datetimeFigureOut">
              <a:rPr lang="en-US" smtClean="0"/>
              <a:pPr/>
              <a:t>9/5/2018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ja-JP" altLang="en-US"/>
              <a:t>マスター タイトルの書式設定</a:t>
            </a:r>
            <a:endParaRPr lang="en-US"/>
          </a:p>
        </p:txBody>
      </p:sp>
      <p:sp>
        <p:nvSpPr>
          <p:cNvPr id="3" name="Content Placeholder 2"/>
          <p:cNvSpPr>
            <a:spLocks noGrp="1"/>
          </p:cNvSpPr>
          <p:nvPr>
            <p:ph idx="1"/>
          </p:nvPr>
        </p:nvSpPr>
        <p:spPr>
          <a:xfrm>
            <a:off x="4760461" y="514924"/>
            <a:ext cx="4513541"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2A54C80-263E-416B-A8E0-580EDEADCBDC}" type="datetimeFigureOut">
              <a:rPr lang="en-US" smtClean="0"/>
              <a:t>9/5/2018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smtClean="0"/>
              <a:pPr/>
              <a:t>9/5/2018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9/5/2018</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kaigi.org/jsai/webprogram/2016/pdf/1053.pdf" TargetMode="External"/><Relationship Id="rId2" Type="http://schemas.openxmlformats.org/officeDocument/2006/relationships/hyperlink" Target="https://www.j-mac.or.jp/mj/download.php?file_id=239"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68B69C-96C4-4873-8DD7-64006FDFD0C1}"/>
              </a:ext>
            </a:extLst>
          </p:cNvPr>
          <p:cNvSpPr>
            <a:spLocks noGrp="1"/>
          </p:cNvSpPr>
          <p:nvPr>
            <p:ph type="ctrTitle"/>
          </p:nvPr>
        </p:nvSpPr>
        <p:spPr/>
        <p:txBody>
          <a:bodyPr/>
          <a:lstStyle/>
          <a:p>
            <a:pPr algn="ctr"/>
            <a:r>
              <a:rPr lang="ja-JP" altLang="en-US" sz="3600" b="1">
                <a:solidFill>
                  <a:schemeClr val="tx1"/>
                </a:solidFill>
              </a:rPr>
              <a:t>非計画購買においてシズルワードが購買意思に与える影響</a:t>
            </a:r>
            <a:endParaRPr kumimoji="1" lang="ja-JP" altLang="en-US" sz="3600" b="1">
              <a:solidFill>
                <a:schemeClr val="tx1"/>
              </a:solidFill>
            </a:endParaRPr>
          </a:p>
        </p:txBody>
      </p:sp>
      <p:sp>
        <p:nvSpPr>
          <p:cNvPr id="3" name="サブタイトル 2">
            <a:extLst>
              <a:ext uri="{FF2B5EF4-FFF2-40B4-BE49-F238E27FC236}">
                <a16:creationId xmlns:a16="http://schemas.microsoft.com/office/drawing/2014/main" id="{2A80C853-20D8-4F3C-8B42-D7C01907D858}"/>
              </a:ext>
            </a:extLst>
          </p:cNvPr>
          <p:cNvSpPr>
            <a:spLocks noGrp="1"/>
          </p:cNvSpPr>
          <p:nvPr>
            <p:ph type="subTitle" idx="1"/>
          </p:nvPr>
        </p:nvSpPr>
        <p:spPr>
          <a:xfrm>
            <a:off x="1507067" y="4050833"/>
            <a:ext cx="7766936" cy="2140105"/>
          </a:xfrm>
        </p:spPr>
        <p:txBody>
          <a:bodyPr>
            <a:normAutofit fontScale="92500" lnSpcReduction="10000"/>
          </a:bodyPr>
          <a:lstStyle/>
          <a:p>
            <a:endParaRPr kumimoji="1" lang="en-US" altLang="ja-JP"/>
          </a:p>
          <a:p>
            <a:r>
              <a:rPr kumimoji="1" lang="ja-JP" altLang="en-US"/>
              <a:t>青山学院大学　井上結衣</a:t>
            </a:r>
            <a:endParaRPr kumimoji="1" lang="en-US" altLang="ja-JP"/>
          </a:p>
          <a:p>
            <a:r>
              <a:rPr kumimoji="1" lang="ja-JP" altLang="en-US"/>
              <a:t>河野拓海</a:t>
            </a:r>
            <a:endParaRPr kumimoji="1" lang="en-US" altLang="ja-JP"/>
          </a:p>
          <a:p>
            <a:r>
              <a:rPr kumimoji="1" lang="ja-JP" altLang="en-US"/>
              <a:t>高崎佳実</a:t>
            </a:r>
            <a:endParaRPr kumimoji="1" lang="en-US" altLang="ja-JP"/>
          </a:p>
          <a:p>
            <a:r>
              <a:rPr kumimoji="1" lang="ja-JP" altLang="en-US"/>
              <a:t>谷道美紀</a:t>
            </a:r>
            <a:endParaRPr kumimoji="1" lang="en-US" altLang="ja-JP"/>
          </a:p>
          <a:p>
            <a:r>
              <a:rPr kumimoji="1" lang="ja-JP" altLang="en-US"/>
              <a:t>廣田玲香</a:t>
            </a:r>
          </a:p>
        </p:txBody>
      </p:sp>
    </p:spTree>
    <p:extLst>
      <p:ext uri="{BB962C8B-B14F-4D97-AF65-F5344CB8AC3E}">
        <p14:creationId xmlns:p14="http://schemas.microsoft.com/office/powerpoint/2010/main" val="1482994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18C47D-3F97-43A5-93BD-8C4175D2166E}"/>
              </a:ext>
            </a:extLst>
          </p:cNvPr>
          <p:cNvSpPr>
            <a:spLocks noGrp="1"/>
          </p:cNvSpPr>
          <p:nvPr>
            <p:ph type="title"/>
          </p:nvPr>
        </p:nvSpPr>
        <p:spPr/>
        <p:txBody>
          <a:bodyPr/>
          <a:lstStyle/>
          <a:p>
            <a:r>
              <a:rPr kumimoji="1" lang="ja-JP" altLang="en-US" dirty="0"/>
              <a:t>研究背景⑥（</a:t>
            </a:r>
            <a:r>
              <a:rPr lang="ja-JP" altLang="en-US" dirty="0"/>
              <a:t>先行研究）</a:t>
            </a:r>
            <a:endParaRPr kumimoji="1" lang="ja-JP" altLang="en-US" dirty="0"/>
          </a:p>
        </p:txBody>
      </p:sp>
      <p:sp>
        <p:nvSpPr>
          <p:cNvPr id="3" name="コンテンツ プレースホルダー 2">
            <a:extLst>
              <a:ext uri="{FF2B5EF4-FFF2-40B4-BE49-F238E27FC236}">
                <a16:creationId xmlns:a16="http://schemas.microsoft.com/office/drawing/2014/main" id="{D0E37C77-CFDC-40D7-AA40-8DD06FE62E76}"/>
              </a:ext>
            </a:extLst>
          </p:cNvPr>
          <p:cNvSpPr>
            <a:spLocks noGrp="1"/>
          </p:cNvSpPr>
          <p:nvPr>
            <p:ph idx="1"/>
          </p:nvPr>
        </p:nvSpPr>
        <p:spPr>
          <a:xfrm>
            <a:off x="544577" y="1372924"/>
            <a:ext cx="9554249" cy="3880773"/>
          </a:xfrm>
        </p:spPr>
        <p:txBody>
          <a:bodyPr>
            <a:normAutofit/>
          </a:bodyPr>
          <a:lstStyle/>
          <a:p>
            <a:pPr marL="0" indent="0">
              <a:buNone/>
            </a:pPr>
            <a:r>
              <a:rPr lang="ja-JP" altLang="en-US" sz="2400" dirty="0"/>
              <a:t>情報系シズル・ワードについて</a:t>
            </a:r>
            <a:endParaRPr lang="en-US" altLang="ja-JP" sz="2400" dirty="0"/>
          </a:p>
          <a:p>
            <a:endParaRPr lang="en-US" altLang="ja-JP" sz="2000" dirty="0"/>
          </a:p>
          <a:p>
            <a:r>
              <a:rPr lang="ja-JP" altLang="en-US" sz="2000" dirty="0"/>
              <a:t>商品パッケージに情報系シズル・ワードを提示・実食することで、味の評価と再購買の面で商品評価が上がる</a:t>
            </a:r>
            <a:endParaRPr lang="en-US" altLang="ja-JP" sz="2000" dirty="0"/>
          </a:p>
          <a:p>
            <a:endParaRPr kumimoji="1" lang="en-US" altLang="ja-JP" sz="2000" dirty="0"/>
          </a:p>
          <a:p>
            <a:r>
              <a:rPr lang="ja-JP" altLang="en-US" sz="2000" dirty="0"/>
              <a:t>文字やイラストで情報系シズル・ワード表現することで商品評価が上がる</a:t>
            </a:r>
            <a:endParaRPr lang="en-US" altLang="ja-JP" sz="2000" dirty="0"/>
          </a:p>
          <a:p>
            <a:pPr marL="0" indent="0">
              <a:buNone/>
            </a:pPr>
            <a:r>
              <a:rPr kumimoji="1" lang="ja-JP" altLang="en-US" sz="2000" dirty="0"/>
              <a:t>　　</a:t>
            </a:r>
          </a:p>
        </p:txBody>
      </p:sp>
      <p:sp>
        <p:nvSpPr>
          <p:cNvPr id="4" name="テキスト ボックス 3">
            <a:extLst>
              <a:ext uri="{FF2B5EF4-FFF2-40B4-BE49-F238E27FC236}">
                <a16:creationId xmlns:a16="http://schemas.microsoft.com/office/drawing/2014/main" id="{C8CAA697-9AC5-4EC3-934E-AC8EA20FA3BF}"/>
              </a:ext>
            </a:extLst>
          </p:cNvPr>
          <p:cNvSpPr txBox="1"/>
          <p:nvPr/>
        </p:nvSpPr>
        <p:spPr>
          <a:xfrm>
            <a:off x="2776813" y="6355735"/>
            <a:ext cx="7377547" cy="523220"/>
          </a:xfrm>
          <a:prstGeom prst="rect">
            <a:avLst/>
          </a:prstGeom>
          <a:noFill/>
        </p:spPr>
        <p:txBody>
          <a:bodyPr wrap="square" rtlCol="0">
            <a:spAutoFit/>
          </a:bodyPr>
          <a:lstStyle/>
          <a:p>
            <a:r>
              <a:rPr kumimoji="1" lang="ja-JP" altLang="en-US" sz="1400" dirty="0">
                <a:solidFill>
                  <a:schemeClr val="bg2">
                    <a:lumMod val="50000"/>
                  </a:schemeClr>
                </a:solidFill>
              </a:rPr>
              <a:t>学生論文　駒澤大学</a:t>
            </a:r>
            <a:endParaRPr kumimoji="1" lang="en-US" altLang="ja-JP" sz="1400" dirty="0">
              <a:solidFill>
                <a:schemeClr val="bg2">
                  <a:lumMod val="50000"/>
                </a:schemeClr>
              </a:solidFill>
            </a:endParaRPr>
          </a:p>
          <a:p>
            <a:r>
              <a:rPr kumimoji="1" lang="ja-JP" altLang="en-US" sz="1400" dirty="0">
                <a:solidFill>
                  <a:schemeClr val="bg2">
                    <a:lumMod val="50000"/>
                  </a:schemeClr>
                </a:solidFill>
              </a:rPr>
              <a:t>「商品名に含まれた情報が実食時に食品評価と再購買に与える影響」より</a:t>
            </a:r>
          </a:p>
        </p:txBody>
      </p:sp>
      <p:sp>
        <p:nvSpPr>
          <p:cNvPr id="8" name="楕円 7">
            <a:extLst>
              <a:ext uri="{FF2B5EF4-FFF2-40B4-BE49-F238E27FC236}">
                <a16:creationId xmlns:a16="http://schemas.microsoft.com/office/drawing/2014/main" id="{9F12DAE5-F46A-4FFB-97D0-CFA11480DAB4}"/>
              </a:ext>
            </a:extLst>
          </p:cNvPr>
          <p:cNvSpPr/>
          <p:nvPr/>
        </p:nvSpPr>
        <p:spPr>
          <a:xfrm>
            <a:off x="677334" y="4077147"/>
            <a:ext cx="8886391" cy="2278588"/>
          </a:xfrm>
          <a:prstGeom prst="ellipse">
            <a:avLst/>
          </a:prstGeom>
          <a:solidFill>
            <a:schemeClr val="accent1">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2">
                  <a:lumMod val="20000"/>
                  <a:lumOff val="80000"/>
                </a:schemeClr>
              </a:solidFill>
            </a:endParaRPr>
          </a:p>
        </p:txBody>
      </p:sp>
      <p:sp>
        <p:nvSpPr>
          <p:cNvPr id="9" name="テキスト ボックス 8">
            <a:extLst>
              <a:ext uri="{FF2B5EF4-FFF2-40B4-BE49-F238E27FC236}">
                <a16:creationId xmlns:a16="http://schemas.microsoft.com/office/drawing/2014/main" id="{0F7319C6-C16A-4858-AC8F-597DD6B696E1}"/>
              </a:ext>
            </a:extLst>
          </p:cNvPr>
          <p:cNvSpPr txBox="1"/>
          <p:nvPr/>
        </p:nvSpPr>
        <p:spPr>
          <a:xfrm>
            <a:off x="1034318" y="4473905"/>
            <a:ext cx="8424473" cy="646331"/>
          </a:xfrm>
          <a:prstGeom prst="rect">
            <a:avLst/>
          </a:prstGeom>
          <a:noFill/>
        </p:spPr>
        <p:txBody>
          <a:bodyPr wrap="square" rtlCol="0">
            <a:spAutoFit/>
          </a:bodyPr>
          <a:lstStyle/>
          <a:p>
            <a:r>
              <a:rPr kumimoji="1" lang="ja-JP" altLang="en-US" dirty="0"/>
              <a:t>　　　　　</a:t>
            </a:r>
            <a:r>
              <a:rPr kumimoji="1" lang="ja-JP" altLang="en-US" dirty="0">
                <a:ln w="0">
                  <a:solidFill>
                    <a:schemeClr val="tx1"/>
                  </a:solidFill>
                </a:ln>
                <a:effectLst>
                  <a:outerShdw blurRad="38100" dist="25400" dir="5400000" algn="ctr" rotWithShape="0">
                    <a:srgbClr val="6E747A">
                      <a:alpha val="43000"/>
                    </a:srgbClr>
                  </a:outerShdw>
                </a:effectLst>
              </a:rPr>
              <a:t>これらはアンケート調査により得られた結果であるため、</a:t>
            </a:r>
            <a:endParaRPr kumimoji="1" lang="en-US" altLang="ja-JP" dirty="0">
              <a:ln w="0">
                <a:solidFill>
                  <a:schemeClr val="tx1"/>
                </a:solidFill>
              </a:ln>
              <a:effectLst>
                <a:outerShdw blurRad="38100" dist="25400" dir="5400000" algn="ctr" rotWithShape="0">
                  <a:srgbClr val="6E747A">
                    <a:alpha val="43000"/>
                  </a:srgbClr>
                </a:outerShdw>
              </a:effectLst>
            </a:endParaRPr>
          </a:p>
          <a:p>
            <a:r>
              <a:rPr kumimoji="1" lang="ja-JP" altLang="en-US" dirty="0">
                <a:ln w="0">
                  <a:solidFill>
                    <a:schemeClr val="tx1"/>
                  </a:solidFill>
                </a:ln>
                <a:effectLst>
                  <a:outerShdw blurRad="38100" dist="25400" dir="5400000" algn="ctr" rotWithShape="0">
                    <a:srgbClr val="6E747A">
                      <a:alpha val="43000"/>
                    </a:srgbClr>
                  </a:outerShdw>
                </a:effectLst>
              </a:rPr>
              <a:t>なぜ味の評価や再購買における評価が上がるのかという理由は解明されていない</a:t>
            </a:r>
            <a:endParaRPr kumimoji="1" lang="en-US" altLang="ja-JP" dirty="0">
              <a:ln w="0">
                <a:solidFill>
                  <a:schemeClr val="tx1"/>
                </a:solidFill>
              </a:ln>
              <a:effectLst>
                <a:outerShdw blurRad="38100" dist="25400" dir="5400000" algn="ctr" rotWithShape="0">
                  <a:srgbClr val="6E747A">
                    <a:alpha val="43000"/>
                  </a:srgbClr>
                </a:outerShdw>
              </a:effectLst>
            </a:endParaRPr>
          </a:p>
        </p:txBody>
      </p:sp>
      <p:sp>
        <p:nvSpPr>
          <p:cNvPr id="10" name="矢印: 下 9">
            <a:extLst>
              <a:ext uri="{FF2B5EF4-FFF2-40B4-BE49-F238E27FC236}">
                <a16:creationId xmlns:a16="http://schemas.microsoft.com/office/drawing/2014/main" id="{E131F7A8-4477-4E51-8CF6-3E78B7CEE673}"/>
              </a:ext>
            </a:extLst>
          </p:cNvPr>
          <p:cNvSpPr/>
          <p:nvPr/>
        </p:nvSpPr>
        <p:spPr>
          <a:xfrm>
            <a:off x="4929404" y="5120236"/>
            <a:ext cx="382250" cy="324251"/>
          </a:xfrm>
          <a:prstGeom prst="downArrow">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3D84A0FC-6D37-4EB8-ADCE-9C13DC8565C6}"/>
              </a:ext>
            </a:extLst>
          </p:cNvPr>
          <p:cNvSpPr txBox="1"/>
          <p:nvPr/>
        </p:nvSpPr>
        <p:spPr>
          <a:xfrm>
            <a:off x="1469728" y="5501575"/>
            <a:ext cx="7553655" cy="523220"/>
          </a:xfrm>
          <a:prstGeom prst="rect">
            <a:avLst/>
          </a:prstGeom>
          <a:noFill/>
        </p:spPr>
        <p:txBody>
          <a:bodyPr wrap="square" rtlCol="0">
            <a:spAutoFit/>
          </a:bodyPr>
          <a:lstStyle/>
          <a:p>
            <a:r>
              <a:rPr kumimoji="1" lang="ja-JP" altLang="en-US" sz="2800" b="1" dirty="0">
                <a:ln w="0">
                  <a:solidFill>
                    <a:schemeClr val="bg1"/>
                  </a:solidFill>
                </a:ln>
              </a:rPr>
              <a:t>理由を解明することは研究をより進展させる</a:t>
            </a:r>
          </a:p>
        </p:txBody>
      </p:sp>
    </p:spTree>
    <p:extLst>
      <p:ext uri="{BB962C8B-B14F-4D97-AF65-F5344CB8AC3E}">
        <p14:creationId xmlns:p14="http://schemas.microsoft.com/office/powerpoint/2010/main" val="3007806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5031A4-FBBA-480D-A754-100F6525B574}"/>
              </a:ext>
            </a:extLst>
          </p:cNvPr>
          <p:cNvSpPr>
            <a:spLocks noGrp="1"/>
          </p:cNvSpPr>
          <p:nvPr>
            <p:ph type="title"/>
          </p:nvPr>
        </p:nvSpPr>
        <p:spPr/>
        <p:txBody>
          <a:bodyPr/>
          <a:lstStyle/>
          <a:p>
            <a:r>
              <a:rPr kumimoji="1" lang="ja-JP" altLang="en-US"/>
              <a:t>研究背景⑦（先行研究）</a:t>
            </a:r>
          </a:p>
        </p:txBody>
      </p:sp>
      <p:sp>
        <p:nvSpPr>
          <p:cNvPr id="3" name="コンテンツ プレースホルダー 2">
            <a:extLst>
              <a:ext uri="{FF2B5EF4-FFF2-40B4-BE49-F238E27FC236}">
                <a16:creationId xmlns:a16="http://schemas.microsoft.com/office/drawing/2014/main" id="{6F74CFD2-EC6B-47D3-8487-E29F4750F6E8}"/>
              </a:ext>
            </a:extLst>
          </p:cNvPr>
          <p:cNvSpPr>
            <a:spLocks noGrp="1"/>
          </p:cNvSpPr>
          <p:nvPr>
            <p:ph idx="1"/>
          </p:nvPr>
        </p:nvSpPr>
        <p:spPr>
          <a:xfrm>
            <a:off x="677333" y="2160589"/>
            <a:ext cx="11445393" cy="3880773"/>
          </a:xfrm>
        </p:spPr>
        <p:txBody>
          <a:bodyPr>
            <a:normAutofit/>
          </a:bodyPr>
          <a:lstStyle/>
          <a:p>
            <a:r>
              <a:rPr kumimoji="1" lang="ja-JP" altLang="en-US"/>
              <a:t>シズル・ワードの類似概念「オノマトペ」</a:t>
            </a:r>
            <a:endParaRPr lang="en-US" altLang="ja-JP"/>
          </a:p>
          <a:p>
            <a:pPr marL="0" indent="0">
              <a:buNone/>
            </a:pPr>
            <a:r>
              <a:rPr kumimoji="1" lang="ja-JP" altLang="en-US"/>
              <a:t>　　　・オノマトペ</a:t>
            </a:r>
            <a:r>
              <a:rPr lang="ja-JP" altLang="en-US"/>
              <a:t>とは？</a:t>
            </a:r>
            <a:endParaRPr lang="en-US" altLang="ja-JP"/>
          </a:p>
          <a:p>
            <a:pPr marL="0" indent="0">
              <a:buNone/>
            </a:pPr>
            <a:r>
              <a:rPr lang="ja-JP" altLang="en-US"/>
              <a:t>　　　　</a:t>
            </a:r>
            <a:r>
              <a:rPr lang="ja-JP" altLang="en-US" sz="2000"/>
              <a:t>「擬音語・擬声語・擬態語を包括的にいう語」</a:t>
            </a:r>
            <a:r>
              <a:rPr lang="ja-JP" altLang="en-US" sz="1400"/>
              <a:t>（大辞林第三版）</a:t>
            </a:r>
            <a:endParaRPr lang="en-US" altLang="ja-JP" sz="1400"/>
          </a:p>
          <a:p>
            <a:pPr marL="0" indent="0">
              <a:buNone/>
            </a:pPr>
            <a:r>
              <a:rPr kumimoji="1" lang="ja-JP" altLang="en-US" sz="2000"/>
              <a:t>　</a:t>
            </a:r>
            <a:r>
              <a:rPr kumimoji="1" lang="ja-JP" altLang="en-US"/>
              <a:t>　　　　　　</a:t>
            </a:r>
            <a:r>
              <a:rPr kumimoji="1" lang="ja-JP" altLang="en-US" sz="1600"/>
              <a:t>（例）「ざわざわ」「しくしく」「ぴかり」</a:t>
            </a:r>
            <a:endParaRPr kumimoji="1" lang="en-US" altLang="ja-JP" sz="1600"/>
          </a:p>
          <a:p>
            <a:pPr marL="0" indent="0">
              <a:buNone/>
            </a:pPr>
            <a:endParaRPr kumimoji="1" lang="en-US" altLang="ja-JP"/>
          </a:p>
          <a:p>
            <a:pPr marL="0" indent="0">
              <a:buNone/>
            </a:pPr>
            <a:r>
              <a:rPr lang="ja-JP" altLang="en-US"/>
              <a:t>　　　・食感系のシズルワードはオノマトペが多い　</a:t>
            </a:r>
            <a:endParaRPr lang="en-US" altLang="ja-JP"/>
          </a:p>
          <a:p>
            <a:pPr marL="0" indent="0">
              <a:buNone/>
            </a:pPr>
            <a:r>
              <a:rPr lang="en-US" altLang="ja-JP" sz="1200"/>
              <a:t>     							</a:t>
            </a:r>
            <a:r>
              <a:rPr lang="ja-JP" altLang="en-US" sz="1400"/>
              <a:t>（</a:t>
            </a:r>
            <a:r>
              <a:rPr lang="en-US" altLang="ja-JP" sz="1400"/>
              <a:t>BMFT (2016)</a:t>
            </a:r>
            <a:r>
              <a:rPr lang="ja-JP" altLang="en-US" sz="1400"/>
              <a:t>　“</a:t>
            </a:r>
            <a:r>
              <a:rPr lang="en-US" altLang="ja-JP" sz="1400"/>
              <a:t>SIZZLE</a:t>
            </a:r>
            <a:r>
              <a:rPr lang="ja-JP" altLang="en-US" sz="1400"/>
              <a:t>　</a:t>
            </a:r>
            <a:r>
              <a:rPr lang="en-US" altLang="ja-JP" sz="1400"/>
              <a:t>WORD</a:t>
            </a:r>
            <a:r>
              <a:rPr lang="ja-JP" altLang="en-US" sz="1400"/>
              <a:t>「おいしいを感じる言葉」調査報告）</a:t>
            </a:r>
            <a:endParaRPr lang="en-US" altLang="ja-JP" sz="1400"/>
          </a:p>
          <a:p>
            <a:endParaRPr kumimoji="1" lang="ja-JP" altLang="en-US">
              <a:solidFill>
                <a:schemeClr val="accent5">
                  <a:lumMod val="40000"/>
                  <a:lumOff val="60000"/>
                </a:schemeClr>
              </a:solidFill>
            </a:endParaRPr>
          </a:p>
        </p:txBody>
      </p:sp>
    </p:spTree>
    <p:extLst>
      <p:ext uri="{BB962C8B-B14F-4D97-AF65-F5344CB8AC3E}">
        <p14:creationId xmlns:p14="http://schemas.microsoft.com/office/powerpoint/2010/main" val="698144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5D367C-53D5-481B-8A78-C472D5BAFEBC}"/>
              </a:ext>
            </a:extLst>
          </p:cNvPr>
          <p:cNvSpPr>
            <a:spLocks noGrp="1"/>
          </p:cNvSpPr>
          <p:nvPr>
            <p:ph type="title"/>
          </p:nvPr>
        </p:nvSpPr>
        <p:spPr/>
        <p:txBody>
          <a:bodyPr/>
          <a:lstStyle/>
          <a:p>
            <a:r>
              <a:rPr lang="ja-JP" altLang="en-US"/>
              <a:t>研究背景⑧（先行研究）</a:t>
            </a:r>
            <a:endParaRPr kumimoji="1" lang="ja-JP" altLang="en-US"/>
          </a:p>
        </p:txBody>
      </p:sp>
      <p:sp>
        <p:nvSpPr>
          <p:cNvPr id="3" name="コンテンツ プレースホルダー 2">
            <a:extLst>
              <a:ext uri="{FF2B5EF4-FFF2-40B4-BE49-F238E27FC236}">
                <a16:creationId xmlns:a16="http://schemas.microsoft.com/office/drawing/2014/main" id="{6603BF14-242B-407D-BF19-A4C3571095C8}"/>
              </a:ext>
            </a:extLst>
          </p:cNvPr>
          <p:cNvSpPr>
            <a:spLocks noGrp="1"/>
          </p:cNvSpPr>
          <p:nvPr>
            <p:ph idx="1"/>
          </p:nvPr>
        </p:nvSpPr>
        <p:spPr>
          <a:xfrm>
            <a:off x="677334" y="1588957"/>
            <a:ext cx="8596668" cy="5269043"/>
          </a:xfrm>
        </p:spPr>
        <p:txBody>
          <a:bodyPr>
            <a:normAutofit lnSpcReduction="10000"/>
          </a:bodyPr>
          <a:lstStyle/>
          <a:p>
            <a:r>
              <a:rPr lang="ja-JP" altLang="en-US" dirty="0">
                <a:solidFill>
                  <a:schemeClr val="tx1"/>
                </a:solidFill>
              </a:rPr>
              <a:t>日本語オノマトペの音韻形態</a:t>
            </a:r>
            <a:endParaRPr lang="en-US" altLang="ja-JP" dirty="0">
              <a:solidFill>
                <a:schemeClr val="tx1"/>
              </a:solidFill>
            </a:endParaRPr>
          </a:p>
          <a:p>
            <a:pPr lvl="1"/>
            <a:r>
              <a:rPr lang="ja-JP" altLang="en-US" dirty="0">
                <a:solidFill>
                  <a:schemeClr val="tx1"/>
                </a:solidFill>
              </a:rPr>
              <a:t>促音</a:t>
            </a:r>
            <a:endParaRPr lang="en-US" altLang="ja-JP" dirty="0">
              <a:solidFill>
                <a:schemeClr val="tx1"/>
              </a:solidFill>
            </a:endParaRPr>
          </a:p>
          <a:p>
            <a:pPr lvl="2"/>
            <a:r>
              <a:rPr lang="ja-JP" altLang="en-US" dirty="0">
                <a:solidFill>
                  <a:schemeClr val="tx1"/>
                </a:solidFill>
              </a:rPr>
              <a:t>瞬時性やスピード感を表す。（例）ごろっ、とろっ</a:t>
            </a:r>
            <a:endParaRPr lang="en-US" altLang="ja-JP" dirty="0">
              <a:solidFill>
                <a:schemeClr val="tx1"/>
              </a:solidFill>
            </a:endParaRPr>
          </a:p>
          <a:p>
            <a:pPr lvl="1"/>
            <a:r>
              <a:rPr lang="ja-JP" altLang="en-US" dirty="0">
                <a:solidFill>
                  <a:schemeClr val="tx1"/>
                </a:solidFill>
              </a:rPr>
              <a:t>撥音</a:t>
            </a:r>
            <a:endParaRPr lang="en-US" altLang="ja-JP" dirty="0">
              <a:solidFill>
                <a:schemeClr val="tx1"/>
              </a:solidFill>
            </a:endParaRPr>
          </a:p>
          <a:p>
            <a:pPr lvl="2"/>
            <a:r>
              <a:rPr lang="ja-JP" altLang="en-US" dirty="0">
                <a:solidFill>
                  <a:schemeClr val="tx1"/>
                </a:solidFill>
              </a:rPr>
              <a:t>共鳴を表す。（例）ごろん、とろん</a:t>
            </a:r>
            <a:endParaRPr lang="en-US" altLang="ja-JP" dirty="0">
              <a:solidFill>
                <a:schemeClr val="tx1"/>
              </a:solidFill>
            </a:endParaRPr>
          </a:p>
          <a:p>
            <a:pPr lvl="1"/>
            <a:r>
              <a:rPr lang="ja-JP" altLang="en-US" dirty="0">
                <a:solidFill>
                  <a:schemeClr val="tx1"/>
                </a:solidFill>
              </a:rPr>
              <a:t>「り」</a:t>
            </a:r>
            <a:endParaRPr lang="en-US" altLang="ja-JP" dirty="0">
              <a:solidFill>
                <a:schemeClr val="tx1"/>
              </a:solidFill>
            </a:endParaRPr>
          </a:p>
          <a:p>
            <a:pPr lvl="2"/>
            <a:r>
              <a:rPr lang="ja-JP" altLang="en-US" dirty="0">
                <a:solidFill>
                  <a:schemeClr val="tx1"/>
                </a:solidFill>
              </a:rPr>
              <a:t>ゆったりした感じや、完了</a:t>
            </a:r>
            <a:r>
              <a:rPr lang="en-US" altLang="ja-JP" dirty="0">
                <a:solidFill>
                  <a:schemeClr val="tx1"/>
                </a:solidFill>
              </a:rPr>
              <a:t>(</a:t>
            </a:r>
            <a:r>
              <a:rPr lang="ja-JP" altLang="en-US" dirty="0">
                <a:solidFill>
                  <a:schemeClr val="tx1"/>
                </a:solidFill>
              </a:rPr>
              <a:t>一区切り</a:t>
            </a:r>
            <a:r>
              <a:rPr lang="en-US" altLang="ja-JP" dirty="0">
                <a:solidFill>
                  <a:schemeClr val="tx1"/>
                </a:solidFill>
              </a:rPr>
              <a:t>)</a:t>
            </a:r>
            <a:r>
              <a:rPr lang="ja-JP" altLang="en-US" dirty="0">
                <a:solidFill>
                  <a:schemeClr val="tx1"/>
                </a:solidFill>
              </a:rPr>
              <a:t>を表す。（例）ごろり、とろり</a:t>
            </a:r>
            <a:endParaRPr lang="en-US" altLang="ja-JP" dirty="0">
              <a:solidFill>
                <a:schemeClr val="tx1"/>
              </a:solidFill>
            </a:endParaRPr>
          </a:p>
          <a:p>
            <a:pPr lvl="1"/>
            <a:r>
              <a:rPr lang="ja-JP" altLang="en-US" dirty="0">
                <a:solidFill>
                  <a:schemeClr val="tx1"/>
                </a:solidFill>
              </a:rPr>
              <a:t>母音の長音化</a:t>
            </a:r>
            <a:endParaRPr lang="en-US" altLang="ja-JP" dirty="0">
              <a:solidFill>
                <a:schemeClr val="tx1"/>
              </a:solidFill>
            </a:endParaRPr>
          </a:p>
          <a:p>
            <a:pPr lvl="2"/>
            <a:r>
              <a:rPr lang="ja-JP" altLang="en-US" dirty="0">
                <a:solidFill>
                  <a:schemeClr val="tx1"/>
                </a:solidFill>
              </a:rPr>
              <a:t>強調を表す。（例）ごーん、とろー</a:t>
            </a:r>
            <a:endParaRPr lang="en-US" altLang="ja-JP" dirty="0">
              <a:solidFill>
                <a:schemeClr val="tx1"/>
              </a:solidFill>
            </a:endParaRPr>
          </a:p>
          <a:p>
            <a:pPr lvl="1"/>
            <a:r>
              <a:rPr lang="ja-JP" altLang="en-US" dirty="0">
                <a:solidFill>
                  <a:schemeClr val="tx1"/>
                </a:solidFill>
              </a:rPr>
              <a:t>反復</a:t>
            </a:r>
            <a:endParaRPr lang="en-US" altLang="ja-JP" dirty="0">
              <a:solidFill>
                <a:schemeClr val="tx1"/>
              </a:solidFill>
            </a:endParaRPr>
          </a:p>
          <a:p>
            <a:pPr lvl="2"/>
            <a:r>
              <a:rPr lang="ja-JP" altLang="en-US" dirty="0">
                <a:solidFill>
                  <a:schemeClr val="tx1"/>
                </a:solidFill>
              </a:rPr>
              <a:t>音や動作の繰り返し、連続を表す。（例）ごろごろ、とろとろ</a:t>
            </a:r>
            <a:endParaRPr lang="en-US" altLang="ja-JP" dirty="0">
              <a:solidFill>
                <a:schemeClr val="tx1"/>
              </a:solidFill>
            </a:endParaRPr>
          </a:p>
          <a:p>
            <a:r>
              <a:rPr lang="ja-JP" altLang="en-US" dirty="0">
                <a:solidFill>
                  <a:schemeClr val="tx1"/>
                </a:solidFill>
              </a:rPr>
              <a:t>日本語オノマトペの統語的特徴</a:t>
            </a:r>
            <a:endParaRPr lang="en-US" altLang="ja-JP" dirty="0">
              <a:solidFill>
                <a:schemeClr val="tx1"/>
              </a:solidFill>
            </a:endParaRPr>
          </a:p>
          <a:p>
            <a:pPr lvl="1"/>
            <a:r>
              <a:rPr lang="ja-JP" altLang="en-US" dirty="0">
                <a:solidFill>
                  <a:schemeClr val="tx1"/>
                </a:solidFill>
              </a:rPr>
              <a:t>名詞や動詞と共起関係を持っている。</a:t>
            </a:r>
            <a:endParaRPr lang="en-US" altLang="ja-JP" dirty="0">
              <a:solidFill>
                <a:schemeClr val="tx1"/>
              </a:solidFill>
            </a:endParaRPr>
          </a:p>
          <a:p>
            <a:pPr lvl="1"/>
            <a:endParaRPr lang="en-US" altLang="ja-JP" dirty="0">
              <a:solidFill>
                <a:schemeClr val="tx1"/>
              </a:solidFill>
            </a:endParaRPr>
          </a:p>
          <a:p>
            <a:pPr marL="457200" lvl="1" indent="0" algn="r">
              <a:buNone/>
            </a:pPr>
            <a:r>
              <a:rPr lang="ja-JP" altLang="en-US" dirty="0">
                <a:solidFill>
                  <a:schemeClr val="tx1"/>
                </a:solidFill>
              </a:rPr>
              <a:t>出典：田守</a:t>
            </a:r>
            <a:r>
              <a:rPr lang="en-US" altLang="ja-JP" dirty="0">
                <a:solidFill>
                  <a:schemeClr val="tx1"/>
                </a:solidFill>
              </a:rPr>
              <a:t>,</a:t>
            </a:r>
            <a:r>
              <a:rPr lang="ja-JP" altLang="en-US" dirty="0">
                <a:solidFill>
                  <a:schemeClr val="tx1"/>
                </a:solidFill>
              </a:rPr>
              <a:t>ローレンス</a:t>
            </a:r>
            <a:r>
              <a:rPr lang="en-US" altLang="ja-JP" dirty="0">
                <a:solidFill>
                  <a:schemeClr val="tx1"/>
                </a:solidFill>
              </a:rPr>
              <a:t>(1999)</a:t>
            </a:r>
            <a:r>
              <a:rPr lang="ja-JP" altLang="en-US" dirty="0">
                <a:solidFill>
                  <a:schemeClr val="tx1"/>
                </a:solidFill>
              </a:rPr>
              <a:t>「オノマトペ</a:t>
            </a:r>
            <a:r>
              <a:rPr lang="en-US" altLang="ja-JP" dirty="0">
                <a:solidFill>
                  <a:schemeClr val="tx1"/>
                </a:solidFill>
              </a:rPr>
              <a:t>-</a:t>
            </a:r>
            <a:r>
              <a:rPr lang="ja-JP" altLang="en-US" dirty="0">
                <a:solidFill>
                  <a:schemeClr val="tx1"/>
                </a:solidFill>
              </a:rPr>
              <a:t>形態と意味</a:t>
            </a:r>
            <a:r>
              <a:rPr lang="en-US" altLang="ja-JP" dirty="0">
                <a:solidFill>
                  <a:schemeClr val="tx1"/>
                </a:solidFill>
              </a:rPr>
              <a:t>-</a:t>
            </a:r>
            <a:r>
              <a:rPr lang="ja-JP" altLang="en-US" dirty="0">
                <a:solidFill>
                  <a:schemeClr val="tx1"/>
                </a:solidFill>
              </a:rPr>
              <a:t>」</a:t>
            </a:r>
            <a:r>
              <a:rPr lang="en-US" altLang="ja-JP" dirty="0">
                <a:solidFill>
                  <a:schemeClr val="tx1"/>
                </a:solidFill>
              </a:rPr>
              <a:t>,</a:t>
            </a:r>
            <a:r>
              <a:rPr lang="ja-JP" altLang="en-US" dirty="0">
                <a:solidFill>
                  <a:schemeClr val="tx1"/>
                </a:solidFill>
              </a:rPr>
              <a:t>くろしお出版</a:t>
            </a:r>
            <a:endParaRPr lang="en-US" altLang="ja-JP" dirty="0">
              <a:solidFill>
                <a:schemeClr val="tx1"/>
              </a:solidFill>
            </a:endParaRPr>
          </a:p>
          <a:p>
            <a:pPr marL="0" indent="0">
              <a:buNone/>
            </a:pPr>
            <a:endParaRPr kumimoji="1" lang="ja-JP" altLang="en-US" dirty="0"/>
          </a:p>
        </p:txBody>
      </p:sp>
    </p:spTree>
    <p:extLst>
      <p:ext uri="{BB962C8B-B14F-4D97-AF65-F5344CB8AC3E}">
        <p14:creationId xmlns:p14="http://schemas.microsoft.com/office/powerpoint/2010/main" val="3701929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6328B5-C218-49AF-BD35-8C4A475777A9}"/>
              </a:ext>
            </a:extLst>
          </p:cNvPr>
          <p:cNvSpPr>
            <a:spLocks noGrp="1"/>
          </p:cNvSpPr>
          <p:nvPr>
            <p:ph type="title"/>
          </p:nvPr>
        </p:nvSpPr>
        <p:spPr/>
        <p:txBody>
          <a:bodyPr/>
          <a:lstStyle/>
          <a:p>
            <a:r>
              <a:rPr kumimoji="1" lang="ja-JP" altLang="en-US"/>
              <a:t>研究背景⑨（先行研究）</a:t>
            </a:r>
          </a:p>
        </p:txBody>
      </p:sp>
      <p:sp>
        <p:nvSpPr>
          <p:cNvPr id="3" name="コンテンツ プレースホルダー 2">
            <a:extLst>
              <a:ext uri="{FF2B5EF4-FFF2-40B4-BE49-F238E27FC236}">
                <a16:creationId xmlns:a16="http://schemas.microsoft.com/office/drawing/2014/main" id="{036924FB-BCAA-4489-A096-22C883EE2B7C}"/>
              </a:ext>
            </a:extLst>
          </p:cNvPr>
          <p:cNvSpPr>
            <a:spLocks noGrp="1"/>
          </p:cNvSpPr>
          <p:nvPr>
            <p:ph idx="1"/>
          </p:nvPr>
        </p:nvSpPr>
        <p:spPr>
          <a:xfrm>
            <a:off x="677334" y="1332345"/>
            <a:ext cx="11258357" cy="4697471"/>
          </a:xfrm>
        </p:spPr>
        <p:txBody>
          <a:bodyPr/>
          <a:lstStyle/>
          <a:p>
            <a:r>
              <a:rPr kumimoji="1" lang="ja-JP" altLang="en-US" sz="2000"/>
              <a:t>オノマトペは商品選好に正の影響を与えている</a:t>
            </a:r>
            <a:endParaRPr lang="en-US" altLang="ja-JP"/>
          </a:p>
          <a:p>
            <a:pPr marL="0" indent="0">
              <a:buNone/>
            </a:pPr>
            <a:r>
              <a:rPr kumimoji="1" lang="ja-JP" altLang="en-US"/>
              <a:t>　　・選好に影響を与える要因は、商品の分類とオノマトペの持つ要因の両方</a:t>
            </a:r>
            <a:endParaRPr kumimoji="1" lang="en-US" altLang="ja-JP"/>
          </a:p>
          <a:p>
            <a:pPr marL="0" indent="0">
              <a:buNone/>
            </a:pPr>
            <a:endParaRPr lang="en-US" altLang="ja-JP"/>
          </a:p>
          <a:p>
            <a:pPr marL="0" indent="0">
              <a:buNone/>
            </a:pPr>
            <a:r>
              <a:rPr kumimoji="1" lang="ja-JP" altLang="en-US"/>
              <a:t>　　・各商品分類に最も影響のあるオノマトペの要因解明</a:t>
            </a:r>
            <a:endParaRPr kumimoji="1" lang="en-US" altLang="ja-JP"/>
          </a:p>
          <a:p>
            <a:pPr marL="0" indent="0">
              <a:buNone/>
            </a:pPr>
            <a:r>
              <a:rPr lang="en-US" altLang="ja-JP"/>
              <a:t>		</a:t>
            </a:r>
            <a:r>
              <a:rPr lang="ja-JP" altLang="en-US"/>
              <a:t>低関与感情型の商品は、「性質」を表すオノマトペが商品選好を高める</a:t>
            </a:r>
            <a:endParaRPr kumimoji="1" lang="en-US" altLang="ja-JP"/>
          </a:p>
        </p:txBody>
      </p:sp>
      <p:grpSp>
        <p:nvGrpSpPr>
          <p:cNvPr id="27" name="グループ化 26">
            <a:extLst>
              <a:ext uri="{FF2B5EF4-FFF2-40B4-BE49-F238E27FC236}">
                <a16:creationId xmlns:a16="http://schemas.microsoft.com/office/drawing/2014/main" id="{47238DCD-9661-4E8E-BAB7-E1D2F8A1A00A}"/>
              </a:ext>
            </a:extLst>
          </p:cNvPr>
          <p:cNvGrpSpPr/>
          <p:nvPr/>
        </p:nvGrpSpPr>
        <p:grpSpPr>
          <a:xfrm>
            <a:off x="2616756" y="3356863"/>
            <a:ext cx="4992441" cy="2792210"/>
            <a:chOff x="2408006" y="2962547"/>
            <a:chExt cx="5285939" cy="3567393"/>
          </a:xfrm>
        </p:grpSpPr>
        <p:sp>
          <p:nvSpPr>
            <p:cNvPr id="23" name="テキスト ボックス 22">
              <a:extLst>
                <a:ext uri="{FF2B5EF4-FFF2-40B4-BE49-F238E27FC236}">
                  <a16:creationId xmlns:a16="http://schemas.microsoft.com/office/drawing/2014/main" id="{5EB121FF-4AED-420A-AA97-DF60B2F52F6C}"/>
                </a:ext>
              </a:extLst>
            </p:cNvPr>
            <p:cNvSpPr txBox="1"/>
            <p:nvPr/>
          </p:nvSpPr>
          <p:spPr>
            <a:xfrm>
              <a:off x="6613295" y="4742934"/>
              <a:ext cx="1080650" cy="369332"/>
            </a:xfrm>
            <a:prstGeom prst="rect">
              <a:avLst/>
            </a:prstGeom>
            <a:noFill/>
          </p:spPr>
          <p:txBody>
            <a:bodyPr wrap="square" rtlCol="0">
              <a:spAutoFit/>
            </a:bodyPr>
            <a:lstStyle/>
            <a:p>
              <a:r>
                <a:rPr kumimoji="1" lang="ja-JP" altLang="en-US"/>
                <a:t>感情型</a:t>
              </a:r>
            </a:p>
          </p:txBody>
        </p:sp>
        <p:grpSp>
          <p:nvGrpSpPr>
            <p:cNvPr id="26" name="グループ化 25">
              <a:extLst>
                <a:ext uri="{FF2B5EF4-FFF2-40B4-BE49-F238E27FC236}">
                  <a16:creationId xmlns:a16="http://schemas.microsoft.com/office/drawing/2014/main" id="{BC12B3EE-FAA4-4342-9CF0-A847413613F6}"/>
                </a:ext>
              </a:extLst>
            </p:cNvPr>
            <p:cNvGrpSpPr/>
            <p:nvPr/>
          </p:nvGrpSpPr>
          <p:grpSpPr>
            <a:xfrm>
              <a:off x="2408006" y="2962547"/>
              <a:ext cx="4135324" cy="3567393"/>
              <a:chOff x="2486023" y="2967335"/>
              <a:chExt cx="4135324" cy="3567393"/>
            </a:xfrm>
          </p:grpSpPr>
          <p:grpSp>
            <p:nvGrpSpPr>
              <p:cNvPr id="17" name="グループ化 16">
                <a:extLst>
                  <a:ext uri="{FF2B5EF4-FFF2-40B4-BE49-F238E27FC236}">
                    <a16:creationId xmlns:a16="http://schemas.microsoft.com/office/drawing/2014/main" id="{2E22017B-E36D-4C0C-9541-A3BCF8107FE1}"/>
                  </a:ext>
                </a:extLst>
              </p:cNvPr>
              <p:cNvGrpSpPr/>
              <p:nvPr/>
            </p:nvGrpSpPr>
            <p:grpSpPr>
              <a:xfrm>
                <a:off x="3325091" y="3320473"/>
                <a:ext cx="3296256" cy="3214255"/>
                <a:chOff x="3505200" y="3144982"/>
                <a:chExt cx="3027218" cy="2729345"/>
              </a:xfrm>
            </p:grpSpPr>
            <p:cxnSp>
              <p:nvCxnSpPr>
                <p:cNvPr id="7" name="直線矢印コネクタ 6">
                  <a:extLst>
                    <a:ext uri="{FF2B5EF4-FFF2-40B4-BE49-F238E27FC236}">
                      <a16:creationId xmlns:a16="http://schemas.microsoft.com/office/drawing/2014/main" id="{14E755DD-A2B5-4237-A6E8-2FF3A0A25750}"/>
                    </a:ext>
                  </a:extLst>
                </p:cNvPr>
                <p:cNvCxnSpPr>
                  <a:cxnSpLocks/>
                </p:cNvCxnSpPr>
                <p:nvPr/>
              </p:nvCxnSpPr>
              <p:spPr>
                <a:xfrm>
                  <a:off x="3505200" y="4509654"/>
                  <a:ext cx="30272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9B1E492B-948C-4D66-A286-BA1F981A8163}"/>
                    </a:ext>
                  </a:extLst>
                </p:cNvPr>
                <p:cNvCxnSpPr>
                  <a:cxnSpLocks/>
                </p:cNvCxnSpPr>
                <p:nvPr/>
              </p:nvCxnSpPr>
              <p:spPr>
                <a:xfrm flipV="1">
                  <a:off x="5015345" y="3144982"/>
                  <a:ext cx="0" cy="27293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8" name="テキスト ボックス 17">
                <a:extLst>
                  <a:ext uri="{FF2B5EF4-FFF2-40B4-BE49-F238E27FC236}">
                    <a16:creationId xmlns:a16="http://schemas.microsoft.com/office/drawing/2014/main" id="{5AA3EBA1-2C9C-48BD-BCF0-54238A20FA57}"/>
                  </a:ext>
                </a:extLst>
              </p:cNvPr>
              <p:cNvSpPr txBox="1"/>
              <p:nvPr/>
            </p:nvSpPr>
            <p:spPr>
              <a:xfrm>
                <a:off x="3789424" y="4052653"/>
                <a:ext cx="831273" cy="400110"/>
              </a:xfrm>
              <a:prstGeom prst="rect">
                <a:avLst/>
              </a:prstGeom>
              <a:noFill/>
            </p:spPr>
            <p:txBody>
              <a:bodyPr wrap="square" rtlCol="0">
                <a:spAutoFit/>
              </a:bodyPr>
              <a:lstStyle/>
              <a:p>
                <a:r>
                  <a:rPr kumimoji="1" lang="ja-JP" altLang="en-US" sz="2000"/>
                  <a:t>効果</a:t>
                </a:r>
              </a:p>
            </p:txBody>
          </p:sp>
          <p:sp>
            <p:nvSpPr>
              <p:cNvPr id="19" name="テキスト ボックス 18">
                <a:extLst>
                  <a:ext uri="{FF2B5EF4-FFF2-40B4-BE49-F238E27FC236}">
                    <a16:creationId xmlns:a16="http://schemas.microsoft.com/office/drawing/2014/main" id="{9BA4D92E-7852-4E97-8584-EA8D5B9382D0}"/>
                  </a:ext>
                </a:extLst>
              </p:cNvPr>
              <p:cNvSpPr txBox="1"/>
              <p:nvPr/>
            </p:nvSpPr>
            <p:spPr>
              <a:xfrm>
                <a:off x="5323934" y="4022578"/>
                <a:ext cx="831273" cy="400110"/>
              </a:xfrm>
              <a:prstGeom prst="rect">
                <a:avLst/>
              </a:prstGeom>
              <a:noFill/>
            </p:spPr>
            <p:txBody>
              <a:bodyPr wrap="square" rtlCol="0">
                <a:spAutoFit/>
              </a:bodyPr>
              <a:lstStyle/>
              <a:p>
                <a:r>
                  <a:rPr kumimoji="1" lang="ja-JP" altLang="en-US" sz="2000"/>
                  <a:t>効果</a:t>
                </a:r>
              </a:p>
            </p:txBody>
          </p:sp>
          <p:sp>
            <p:nvSpPr>
              <p:cNvPr id="20" name="テキスト ボックス 19">
                <a:extLst>
                  <a:ext uri="{FF2B5EF4-FFF2-40B4-BE49-F238E27FC236}">
                    <a16:creationId xmlns:a16="http://schemas.microsoft.com/office/drawing/2014/main" id="{EFDB25A7-FBB5-430F-9390-56FD5E7EE948}"/>
                  </a:ext>
                </a:extLst>
              </p:cNvPr>
              <p:cNvSpPr txBox="1"/>
              <p:nvPr/>
            </p:nvSpPr>
            <p:spPr>
              <a:xfrm>
                <a:off x="3604200" y="5477166"/>
                <a:ext cx="1118181" cy="400110"/>
              </a:xfrm>
              <a:prstGeom prst="rect">
                <a:avLst/>
              </a:prstGeom>
              <a:noFill/>
            </p:spPr>
            <p:txBody>
              <a:bodyPr wrap="square" rtlCol="0">
                <a:spAutoFit/>
              </a:bodyPr>
              <a:lstStyle/>
              <a:p>
                <a:r>
                  <a:rPr kumimoji="1" lang="ja-JP" altLang="en-US" sz="2000"/>
                  <a:t>親近感</a:t>
                </a:r>
              </a:p>
            </p:txBody>
          </p:sp>
          <p:sp>
            <p:nvSpPr>
              <p:cNvPr id="21" name="テキスト ボックス 20">
                <a:extLst>
                  <a:ext uri="{FF2B5EF4-FFF2-40B4-BE49-F238E27FC236}">
                    <a16:creationId xmlns:a16="http://schemas.microsoft.com/office/drawing/2014/main" id="{61AEA8CB-8567-4497-A0B7-5B05B42A8016}"/>
                  </a:ext>
                </a:extLst>
              </p:cNvPr>
              <p:cNvSpPr txBox="1"/>
              <p:nvPr/>
            </p:nvSpPr>
            <p:spPr>
              <a:xfrm>
                <a:off x="5264727" y="5477165"/>
                <a:ext cx="741213" cy="400110"/>
              </a:xfrm>
              <a:prstGeom prst="rect">
                <a:avLst/>
              </a:prstGeom>
              <a:noFill/>
            </p:spPr>
            <p:txBody>
              <a:bodyPr wrap="square" rtlCol="0">
                <a:spAutoFit/>
              </a:bodyPr>
              <a:lstStyle/>
              <a:p>
                <a:r>
                  <a:rPr kumimoji="1" lang="ja-JP" altLang="en-US" sz="2000"/>
                  <a:t>性質</a:t>
                </a:r>
              </a:p>
            </p:txBody>
          </p:sp>
          <p:sp>
            <p:nvSpPr>
              <p:cNvPr id="22" name="テキスト ボックス 21">
                <a:extLst>
                  <a:ext uri="{FF2B5EF4-FFF2-40B4-BE49-F238E27FC236}">
                    <a16:creationId xmlns:a16="http://schemas.microsoft.com/office/drawing/2014/main" id="{F6E15E40-7C37-453F-8EB7-8F633A838820}"/>
                  </a:ext>
                </a:extLst>
              </p:cNvPr>
              <p:cNvSpPr txBox="1"/>
              <p:nvPr/>
            </p:nvSpPr>
            <p:spPr>
              <a:xfrm>
                <a:off x="4523511" y="2967335"/>
                <a:ext cx="1572489" cy="369332"/>
              </a:xfrm>
              <a:prstGeom prst="rect">
                <a:avLst/>
              </a:prstGeom>
              <a:noFill/>
            </p:spPr>
            <p:txBody>
              <a:bodyPr wrap="square" rtlCol="0">
                <a:spAutoFit/>
              </a:bodyPr>
              <a:lstStyle/>
              <a:p>
                <a:r>
                  <a:rPr kumimoji="1" lang="ja-JP" altLang="en-US"/>
                  <a:t>高関与</a:t>
                </a:r>
              </a:p>
            </p:txBody>
          </p:sp>
          <p:sp>
            <p:nvSpPr>
              <p:cNvPr id="24" name="テキスト ボックス 23">
                <a:extLst>
                  <a:ext uri="{FF2B5EF4-FFF2-40B4-BE49-F238E27FC236}">
                    <a16:creationId xmlns:a16="http://schemas.microsoft.com/office/drawing/2014/main" id="{26D4FE65-99C2-487E-9971-E113DD8A1531}"/>
                  </a:ext>
                </a:extLst>
              </p:cNvPr>
              <p:cNvSpPr txBox="1"/>
              <p:nvPr/>
            </p:nvSpPr>
            <p:spPr>
              <a:xfrm>
                <a:off x="2486023" y="4742934"/>
                <a:ext cx="1118177" cy="369332"/>
              </a:xfrm>
              <a:prstGeom prst="rect">
                <a:avLst/>
              </a:prstGeom>
              <a:noFill/>
            </p:spPr>
            <p:txBody>
              <a:bodyPr wrap="square" rtlCol="0">
                <a:spAutoFit/>
              </a:bodyPr>
              <a:lstStyle/>
              <a:p>
                <a:r>
                  <a:rPr kumimoji="1" lang="ja-JP" altLang="en-US"/>
                  <a:t>理性型</a:t>
                </a:r>
              </a:p>
            </p:txBody>
          </p:sp>
        </p:grpSp>
      </p:grpSp>
      <p:sp>
        <p:nvSpPr>
          <p:cNvPr id="25" name="テキスト ボックス 24">
            <a:extLst>
              <a:ext uri="{FF2B5EF4-FFF2-40B4-BE49-F238E27FC236}">
                <a16:creationId xmlns:a16="http://schemas.microsoft.com/office/drawing/2014/main" id="{A9BA0666-F031-493F-A9AD-E8CE5B603A03}"/>
              </a:ext>
            </a:extLst>
          </p:cNvPr>
          <p:cNvSpPr txBox="1"/>
          <p:nvPr/>
        </p:nvSpPr>
        <p:spPr>
          <a:xfrm>
            <a:off x="4541114" y="6240347"/>
            <a:ext cx="959061" cy="369332"/>
          </a:xfrm>
          <a:prstGeom prst="rect">
            <a:avLst/>
          </a:prstGeom>
          <a:noFill/>
        </p:spPr>
        <p:txBody>
          <a:bodyPr wrap="square" rtlCol="0">
            <a:spAutoFit/>
          </a:bodyPr>
          <a:lstStyle/>
          <a:p>
            <a:r>
              <a:rPr kumimoji="1" lang="ja-JP" altLang="en-US"/>
              <a:t>低関与</a:t>
            </a:r>
          </a:p>
        </p:txBody>
      </p:sp>
      <p:sp>
        <p:nvSpPr>
          <p:cNvPr id="28" name="テキスト ボックス 27">
            <a:extLst>
              <a:ext uri="{FF2B5EF4-FFF2-40B4-BE49-F238E27FC236}">
                <a16:creationId xmlns:a16="http://schemas.microsoft.com/office/drawing/2014/main" id="{EC80EF64-B902-413A-AF78-02E3D174F71B}"/>
              </a:ext>
            </a:extLst>
          </p:cNvPr>
          <p:cNvSpPr txBox="1"/>
          <p:nvPr/>
        </p:nvSpPr>
        <p:spPr>
          <a:xfrm>
            <a:off x="5875971" y="6268330"/>
            <a:ext cx="6212117" cy="523220"/>
          </a:xfrm>
          <a:prstGeom prst="rect">
            <a:avLst/>
          </a:prstGeom>
          <a:noFill/>
        </p:spPr>
        <p:txBody>
          <a:bodyPr wrap="square" rtlCol="0">
            <a:spAutoFit/>
          </a:bodyPr>
          <a:lstStyle/>
          <a:p>
            <a:r>
              <a:rPr kumimoji="1" lang="ja-JP" altLang="en-US" sz="1400" dirty="0">
                <a:solidFill>
                  <a:schemeClr val="bg2">
                    <a:lumMod val="50000"/>
                  </a:schemeClr>
                </a:solidFill>
              </a:rPr>
              <a:t>学生論文 早稲田大学 </a:t>
            </a:r>
            <a:endParaRPr kumimoji="1" lang="en-US" altLang="ja-JP" sz="1400" dirty="0">
              <a:solidFill>
                <a:schemeClr val="bg2">
                  <a:lumMod val="50000"/>
                </a:schemeClr>
              </a:solidFill>
            </a:endParaRPr>
          </a:p>
          <a:p>
            <a:r>
              <a:rPr kumimoji="1" lang="ja-JP" altLang="en-US" sz="1400" dirty="0">
                <a:solidFill>
                  <a:schemeClr val="bg2">
                    <a:lumMod val="50000"/>
                  </a:schemeClr>
                </a:solidFill>
              </a:rPr>
              <a:t>「オノマトペ表現が消費者の商品選好への影響を与える要因の解明」より</a:t>
            </a:r>
          </a:p>
        </p:txBody>
      </p:sp>
    </p:spTree>
    <p:extLst>
      <p:ext uri="{BB962C8B-B14F-4D97-AF65-F5344CB8AC3E}">
        <p14:creationId xmlns:p14="http://schemas.microsoft.com/office/powerpoint/2010/main" val="29108702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A26450-AF50-6540-A3C6-413BBAD32FF2}"/>
              </a:ext>
            </a:extLst>
          </p:cNvPr>
          <p:cNvSpPr>
            <a:spLocks noGrp="1"/>
          </p:cNvSpPr>
          <p:nvPr>
            <p:ph type="title"/>
          </p:nvPr>
        </p:nvSpPr>
        <p:spPr/>
        <p:txBody>
          <a:bodyPr/>
          <a:lstStyle/>
          <a:p>
            <a:r>
              <a:rPr lang="ja-JP" altLang="en-US"/>
              <a:t>問題意識 </a:t>
            </a:r>
            <a:br>
              <a:rPr lang="en-US" altLang="ja-JP"/>
            </a:br>
            <a:endParaRPr kumimoji="1" lang="ja-JP" altLang="en-US"/>
          </a:p>
        </p:txBody>
      </p:sp>
      <p:sp>
        <p:nvSpPr>
          <p:cNvPr id="4" name="角丸四角形 3">
            <a:extLst>
              <a:ext uri="{FF2B5EF4-FFF2-40B4-BE49-F238E27FC236}">
                <a16:creationId xmlns:a16="http://schemas.microsoft.com/office/drawing/2014/main" id="{D7D5A89D-0B67-354B-B820-B0851BA0E4F5}"/>
              </a:ext>
            </a:extLst>
          </p:cNvPr>
          <p:cNvSpPr/>
          <p:nvPr/>
        </p:nvSpPr>
        <p:spPr>
          <a:xfrm>
            <a:off x="1547761" y="2446085"/>
            <a:ext cx="7940763" cy="2915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a:latin typeface="+mn-ea"/>
            </a:endParaRPr>
          </a:p>
          <a:p>
            <a:pPr algn="ctr">
              <a:lnSpc>
                <a:spcPct val="150000"/>
              </a:lnSpc>
            </a:pPr>
            <a:r>
              <a:rPr lang="ja-JP" altLang="en-US" sz="2400">
                <a:latin typeface="+mn-ea"/>
              </a:rPr>
              <a:t>現段階では、分</a:t>
            </a:r>
            <a:r>
              <a:rPr lang="ja-JP" altLang="en-US" sz="2400">
                <a:latin typeface="メイリオ"/>
                <a:ea typeface="メイリオ"/>
              </a:rPr>
              <a:t>類</a:t>
            </a:r>
            <a:r>
              <a:rPr lang="ja-JP" altLang="en-US" sz="2400">
                <a:latin typeface="+mn-ea"/>
              </a:rPr>
              <a:t>まで</a:t>
            </a:r>
            <a:r>
              <a:rPr lang="ja-JP" altLang="en-US" sz="2400">
                <a:latin typeface="メイリオ"/>
                <a:ea typeface="メイリオ"/>
              </a:rPr>
              <a:t>の</a:t>
            </a:r>
            <a:r>
              <a:rPr lang="ja-JP" altLang="en-US" sz="2400">
                <a:latin typeface="+mn-ea"/>
              </a:rPr>
              <a:t>分</a:t>
            </a:r>
            <a:r>
              <a:rPr lang="ja-JP" altLang="en-US" sz="2400">
                <a:latin typeface="メイリオ"/>
                <a:ea typeface="メイリオ"/>
              </a:rPr>
              <a:t>析</a:t>
            </a:r>
            <a:r>
              <a:rPr lang="ja-JP" altLang="en-US" sz="2400">
                <a:latin typeface="+mn-ea"/>
              </a:rPr>
              <a:t>のみであるため</a:t>
            </a:r>
            <a:endParaRPr lang="en-US" altLang="ja-JP" sz="2800" b="1" u="sng">
              <a:latin typeface="+mn-ea"/>
            </a:endParaRPr>
          </a:p>
          <a:p>
            <a:pPr algn="ctr">
              <a:lnSpc>
                <a:spcPct val="150000"/>
              </a:lnSpc>
            </a:pPr>
            <a:r>
              <a:rPr lang="ja-JP" altLang="en-US" sz="2800" b="1" u="sng">
                <a:latin typeface="+mn-ea"/>
              </a:rPr>
              <a:t>シズル・ワード がどのような原理で</a:t>
            </a:r>
            <a:endParaRPr lang="en-US" altLang="ja-JP" sz="2800" b="1" u="sng">
              <a:latin typeface="メイリオ"/>
              <a:ea typeface="メイリオ"/>
            </a:endParaRPr>
          </a:p>
          <a:p>
            <a:pPr algn="ctr">
              <a:lnSpc>
                <a:spcPct val="150000"/>
              </a:lnSpc>
            </a:pPr>
            <a:r>
              <a:rPr lang="ja-JP" altLang="en-US" sz="2800" b="1" u="sng">
                <a:latin typeface="+mn-ea"/>
              </a:rPr>
              <a:t>消費者の購買に影響を与えているか</a:t>
            </a:r>
            <a:endParaRPr lang="en-US" altLang="ja-JP" sz="2800" b="1" u="sng">
              <a:latin typeface="+mn-ea"/>
            </a:endParaRPr>
          </a:p>
          <a:p>
            <a:pPr algn="ctr">
              <a:lnSpc>
                <a:spcPct val="150000"/>
              </a:lnSpc>
            </a:pPr>
            <a:r>
              <a:rPr lang="ja-JP" altLang="en-US" sz="2400" b="1">
                <a:latin typeface="+mn-ea"/>
              </a:rPr>
              <a:t>が解明されていない</a:t>
            </a:r>
            <a:endParaRPr lang="en-US" altLang="ja-JP" sz="2400">
              <a:latin typeface="+mn-ea"/>
            </a:endParaRPr>
          </a:p>
          <a:p>
            <a:pPr algn="ctr"/>
            <a:endParaRPr kumimoji="1" lang="ja-JP" altLang="en-US"/>
          </a:p>
        </p:txBody>
      </p:sp>
    </p:spTree>
    <p:extLst>
      <p:ext uri="{BB962C8B-B14F-4D97-AF65-F5344CB8AC3E}">
        <p14:creationId xmlns:p14="http://schemas.microsoft.com/office/powerpoint/2010/main" val="971112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E8CDA0-487C-47FD-843E-60DC4577D9A5}"/>
              </a:ext>
            </a:extLst>
          </p:cNvPr>
          <p:cNvSpPr>
            <a:spLocks noGrp="1"/>
          </p:cNvSpPr>
          <p:nvPr>
            <p:ph type="title"/>
          </p:nvPr>
        </p:nvSpPr>
        <p:spPr>
          <a:xfrm>
            <a:off x="671932" y="658084"/>
            <a:ext cx="8596668" cy="1320800"/>
          </a:xfrm>
        </p:spPr>
        <p:txBody>
          <a:bodyPr>
            <a:noAutofit/>
          </a:bodyPr>
          <a:lstStyle/>
          <a:p>
            <a:r>
              <a:rPr kumimoji="1" lang="ja-JP" altLang="en-US"/>
              <a:t>研究目的</a:t>
            </a:r>
          </a:p>
        </p:txBody>
      </p:sp>
      <p:sp>
        <p:nvSpPr>
          <p:cNvPr id="3" name="コンテンツ プレースホルダー 2">
            <a:extLst>
              <a:ext uri="{FF2B5EF4-FFF2-40B4-BE49-F238E27FC236}">
                <a16:creationId xmlns:a16="http://schemas.microsoft.com/office/drawing/2014/main" id="{D153CEE1-D4C4-44E4-93C0-910B711A57AB}"/>
              </a:ext>
            </a:extLst>
          </p:cNvPr>
          <p:cNvSpPr>
            <a:spLocks noGrp="1"/>
          </p:cNvSpPr>
          <p:nvPr>
            <p:ph idx="1"/>
          </p:nvPr>
        </p:nvSpPr>
        <p:spPr>
          <a:xfrm>
            <a:off x="836822" y="1930400"/>
            <a:ext cx="9180650" cy="3880773"/>
          </a:xfrm>
        </p:spPr>
        <p:txBody>
          <a:bodyPr>
            <a:normAutofit/>
          </a:bodyPr>
          <a:lstStyle/>
          <a:p>
            <a:pPr marL="0" indent="0">
              <a:buNone/>
            </a:pPr>
            <a:endParaRPr kumimoji="1" lang="en-US" altLang="ja-JP" sz="2400" b="1">
              <a:latin typeface="+mn-ea"/>
            </a:endParaRPr>
          </a:p>
          <a:p>
            <a:pPr marL="0" indent="0">
              <a:buNone/>
            </a:pPr>
            <a:endParaRPr kumimoji="1" lang="en-US" altLang="ja-JP" sz="2400" b="1">
              <a:latin typeface="+mn-ea"/>
            </a:endParaRPr>
          </a:p>
          <a:p>
            <a:pPr marL="0" indent="0">
              <a:buNone/>
            </a:pPr>
            <a:endParaRPr kumimoji="1" lang="en-US" altLang="ja-JP" sz="2400" b="1">
              <a:latin typeface="+mn-ea"/>
            </a:endParaRPr>
          </a:p>
          <a:p>
            <a:pPr marL="0" indent="0" algn="ctr">
              <a:buNone/>
            </a:pPr>
            <a:r>
              <a:rPr lang="ja-JP" altLang="en-US" sz="3200" b="1">
                <a:latin typeface="+mn-ea"/>
              </a:rPr>
              <a:t>「シズルワードが消費者の購買行動に</a:t>
            </a:r>
            <a:endParaRPr lang="en-US" altLang="ja-JP" sz="3200" b="1">
              <a:latin typeface="+mn-ea"/>
            </a:endParaRPr>
          </a:p>
          <a:p>
            <a:pPr marL="0" indent="0" algn="ctr">
              <a:buNone/>
            </a:pPr>
            <a:r>
              <a:rPr lang="ja-JP" altLang="en-US" sz="3200" b="1">
                <a:latin typeface="+mn-ea"/>
              </a:rPr>
              <a:t>与える影響を明らかにする</a:t>
            </a:r>
            <a:r>
              <a:rPr lang="ja-JP" altLang="en-US" sz="3600" b="1">
                <a:latin typeface="+mn-ea"/>
              </a:rPr>
              <a:t>」</a:t>
            </a:r>
            <a:endParaRPr lang="en-US" altLang="ja-JP" sz="3600" b="1">
              <a:latin typeface="+mn-ea"/>
            </a:endParaRPr>
          </a:p>
          <a:p>
            <a:pPr marL="0" indent="0" algn="ctr">
              <a:buNone/>
            </a:pPr>
            <a:endParaRPr kumimoji="1" lang="en-US" altLang="ja-JP" sz="4000">
              <a:latin typeface="+mn-ea"/>
            </a:endParaRPr>
          </a:p>
        </p:txBody>
      </p:sp>
      <p:grpSp>
        <p:nvGrpSpPr>
          <p:cNvPr id="6" name="グループ化 5"/>
          <p:cNvGrpSpPr/>
          <p:nvPr/>
        </p:nvGrpSpPr>
        <p:grpSpPr>
          <a:xfrm>
            <a:off x="5925949" y="1045188"/>
            <a:ext cx="4890977" cy="1818167"/>
            <a:chOff x="5975497" y="1288196"/>
            <a:chExt cx="4890977" cy="1818167"/>
          </a:xfrm>
        </p:grpSpPr>
        <p:sp>
          <p:nvSpPr>
            <p:cNvPr id="4" name="雲形吹き出し 3"/>
            <p:cNvSpPr/>
            <p:nvPr/>
          </p:nvSpPr>
          <p:spPr>
            <a:xfrm>
              <a:off x="5975497" y="1288196"/>
              <a:ext cx="4890977" cy="1818167"/>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6893920" y="1901110"/>
              <a:ext cx="3809939" cy="707886"/>
            </a:xfrm>
            <a:prstGeom prst="rect">
              <a:avLst/>
            </a:prstGeom>
            <a:noFill/>
          </p:spPr>
          <p:txBody>
            <a:bodyPr wrap="square" rtlCol="0">
              <a:spAutoFit/>
            </a:bodyPr>
            <a:lstStyle/>
            <a:p>
              <a:r>
                <a:rPr lang="ja-JP" altLang="en-US" sz="2000" b="1">
                  <a:solidFill>
                    <a:schemeClr val="bg1"/>
                  </a:solidFill>
                  <a:latin typeface="+mn-ea"/>
                </a:rPr>
                <a:t>なぜシズルワードを見たら</a:t>
              </a:r>
              <a:endParaRPr lang="en-US" altLang="ja-JP" sz="2000" b="1">
                <a:solidFill>
                  <a:schemeClr val="bg1"/>
                </a:solidFill>
                <a:latin typeface="+mn-ea"/>
              </a:endParaRPr>
            </a:p>
            <a:p>
              <a:r>
                <a:rPr lang="ja-JP" altLang="en-US" sz="2000" b="1">
                  <a:solidFill>
                    <a:schemeClr val="bg1"/>
                  </a:solidFill>
                  <a:latin typeface="+mn-ea"/>
                </a:rPr>
                <a:t>美味しいと思うの？</a:t>
              </a:r>
              <a:endParaRPr lang="en-US" altLang="ja-JP" sz="2000" b="1">
                <a:solidFill>
                  <a:schemeClr val="bg1"/>
                </a:solidFill>
                <a:latin typeface="+mn-ea"/>
              </a:endParaRPr>
            </a:p>
          </p:txBody>
        </p:sp>
      </p:grpSp>
    </p:spTree>
    <p:extLst>
      <p:ext uri="{BB962C8B-B14F-4D97-AF65-F5344CB8AC3E}">
        <p14:creationId xmlns:p14="http://schemas.microsoft.com/office/powerpoint/2010/main" val="20563572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362D50A-0F5B-3946-B176-2E4512A9DB00}"/>
              </a:ext>
            </a:extLst>
          </p:cNvPr>
          <p:cNvSpPr>
            <a:spLocks noGrp="1"/>
          </p:cNvSpPr>
          <p:nvPr>
            <p:ph type="title"/>
          </p:nvPr>
        </p:nvSpPr>
        <p:spPr/>
        <p:txBody>
          <a:bodyPr/>
          <a:lstStyle/>
          <a:p>
            <a:r>
              <a:rPr kumimoji="1" lang="ja-JP" altLang="en-US"/>
              <a:t>研究意義</a:t>
            </a:r>
          </a:p>
        </p:txBody>
      </p:sp>
      <p:sp>
        <p:nvSpPr>
          <p:cNvPr id="3" name="コンテンツ プレースホルダー 2">
            <a:extLst>
              <a:ext uri="{FF2B5EF4-FFF2-40B4-BE49-F238E27FC236}">
                <a16:creationId xmlns:a16="http://schemas.microsoft.com/office/drawing/2014/main" id="{ED4DF8D4-E871-FC43-A9CD-3383B22BBE4E}"/>
              </a:ext>
            </a:extLst>
          </p:cNvPr>
          <p:cNvSpPr>
            <a:spLocks noGrp="1"/>
          </p:cNvSpPr>
          <p:nvPr>
            <p:ph idx="1"/>
          </p:nvPr>
        </p:nvSpPr>
        <p:spPr>
          <a:xfrm>
            <a:off x="516695" y="1633837"/>
            <a:ext cx="9949477" cy="3880773"/>
          </a:xfrm>
        </p:spPr>
        <p:txBody>
          <a:bodyPr anchor="t">
            <a:normAutofit/>
          </a:bodyPr>
          <a:lstStyle/>
          <a:p>
            <a:pPr marL="0" indent="0">
              <a:buNone/>
            </a:pPr>
            <a:endParaRPr kumimoji="1" lang="en-US" altLang="ja-JP" sz="2000">
              <a:solidFill>
                <a:schemeClr val="tx1"/>
              </a:solidFill>
            </a:endParaRPr>
          </a:p>
          <a:p>
            <a:pPr marL="0" indent="0" algn="ctr">
              <a:buNone/>
            </a:pPr>
            <a:endParaRPr kumimoji="1" lang="en-US" altLang="ja-JP" sz="2800"/>
          </a:p>
        </p:txBody>
      </p:sp>
      <p:sp>
        <p:nvSpPr>
          <p:cNvPr id="4" name="角丸四角形 3">
            <a:extLst>
              <a:ext uri="{FF2B5EF4-FFF2-40B4-BE49-F238E27FC236}">
                <a16:creationId xmlns:a16="http://schemas.microsoft.com/office/drawing/2014/main" id="{CB80705A-B8D4-3B48-9440-DE654F9955D0}"/>
              </a:ext>
            </a:extLst>
          </p:cNvPr>
          <p:cNvSpPr/>
          <p:nvPr/>
        </p:nvSpPr>
        <p:spPr>
          <a:xfrm>
            <a:off x="1231479" y="2321620"/>
            <a:ext cx="8519907" cy="25052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a:latin typeface="+mn-ea"/>
              </a:rPr>
              <a:t>シズルワードの原理を解明することで</a:t>
            </a:r>
            <a:endParaRPr lang="en-US" altLang="ja-JP" sz="2800">
              <a:latin typeface="+mn-ea"/>
            </a:endParaRPr>
          </a:p>
          <a:p>
            <a:pPr algn="ctr"/>
            <a:r>
              <a:rPr lang="ja-JP" altLang="en-US" sz="2800" b="1" u="sng">
                <a:latin typeface="+mn-ea"/>
              </a:rPr>
              <a:t>その時々に有効なシズルワードを</a:t>
            </a:r>
            <a:endParaRPr lang="en-US" altLang="ja-JP" sz="2800" b="1" u="sng">
              <a:latin typeface="+mn-ea"/>
            </a:endParaRPr>
          </a:p>
          <a:p>
            <a:pPr algn="ctr"/>
            <a:r>
              <a:rPr lang="ja-JP" altLang="en-US" sz="2800" b="1" u="sng">
                <a:latin typeface="+mn-ea"/>
              </a:rPr>
              <a:t>見つけることを可能にする</a:t>
            </a:r>
          </a:p>
        </p:txBody>
      </p:sp>
    </p:spTree>
    <p:extLst>
      <p:ext uri="{BB962C8B-B14F-4D97-AF65-F5344CB8AC3E}">
        <p14:creationId xmlns:p14="http://schemas.microsoft.com/office/powerpoint/2010/main" val="3842140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765B44-E7A9-4BAD-BCAB-0ADCC9FA034B}"/>
              </a:ext>
            </a:extLst>
          </p:cNvPr>
          <p:cNvSpPr>
            <a:spLocks noGrp="1"/>
          </p:cNvSpPr>
          <p:nvPr>
            <p:ph type="title"/>
          </p:nvPr>
        </p:nvSpPr>
        <p:spPr>
          <a:xfrm>
            <a:off x="677334" y="671946"/>
            <a:ext cx="8596668" cy="1320800"/>
          </a:xfrm>
        </p:spPr>
        <p:txBody>
          <a:bodyPr/>
          <a:lstStyle/>
          <a:p>
            <a:r>
              <a:rPr kumimoji="1" lang="ja-JP" altLang="en-US"/>
              <a:t>先行研究の</a:t>
            </a:r>
            <a:r>
              <a:rPr lang="ja-JP" altLang="en-US">
                <a:latin typeface="メイリオ"/>
                <a:ea typeface="メイリオ"/>
              </a:rPr>
              <a:t>レビュー</a:t>
            </a:r>
            <a:endParaRPr kumimoji="1" lang="ja-JP" altLang="en-US"/>
          </a:p>
        </p:txBody>
      </p:sp>
      <p:sp>
        <p:nvSpPr>
          <p:cNvPr id="3" name="コンテンツ プレースホルダー 2">
            <a:extLst>
              <a:ext uri="{FF2B5EF4-FFF2-40B4-BE49-F238E27FC236}">
                <a16:creationId xmlns:a16="http://schemas.microsoft.com/office/drawing/2014/main" id="{91C9D1F2-EF73-4D53-8246-B7247EC74A44}"/>
              </a:ext>
            </a:extLst>
          </p:cNvPr>
          <p:cNvSpPr>
            <a:spLocks noGrp="1"/>
          </p:cNvSpPr>
          <p:nvPr>
            <p:ph idx="1"/>
          </p:nvPr>
        </p:nvSpPr>
        <p:spPr>
          <a:xfrm>
            <a:off x="518006" y="1419371"/>
            <a:ext cx="10205411" cy="5438629"/>
          </a:xfrm>
        </p:spPr>
        <p:txBody>
          <a:bodyPr>
            <a:normAutofit/>
          </a:bodyPr>
          <a:lstStyle/>
          <a:p>
            <a:r>
              <a:rPr kumimoji="1" lang="ja-JP" altLang="en-US"/>
              <a:t>シズル・ワードの分類（情報系・食感系・味覚系）</a:t>
            </a:r>
            <a:endParaRPr kumimoji="1" lang="en-US" altLang="ja-JP"/>
          </a:p>
          <a:p>
            <a:r>
              <a:rPr lang="ja-JP" altLang="en-US"/>
              <a:t>各</a:t>
            </a:r>
            <a:r>
              <a:rPr kumimoji="1" lang="ja-JP" altLang="en-US"/>
              <a:t>性別と年齢に有用なシズル・ワードの分類</a:t>
            </a:r>
            <a:endParaRPr kumimoji="1" lang="en-US" altLang="ja-JP"/>
          </a:p>
          <a:p>
            <a:r>
              <a:rPr lang="ja-JP" altLang="en-US"/>
              <a:t>各シズル・ワードと相性の良い商品の分析</a:t>
            </a:r>
            <a:endParaRPr lang="en-US" altLang="ja-JP"/>
          </a:p>
          <a:p>
            <a:r>
              <a:rPr lang="ja-JP" altLang="en-US"/>
              <a:t>シズル・ワードのランキングの推移</a:t>
            </a:r>
            <a:endParaRPr lang="en-US" altLang="ja-JP"/>
          </a:p>
          <a:p>
            <a:r>
              <a:rPr lang="ja-JP" altLang="en-US"/>
              <a:t>情報系シズルワード</a:t>
            </a:r>
            <a:endParaRPr lang="en-US" altLang="ja-JP"/>
          </a:p>
          <a:p>
            <a:pPr marL="0" indent="0">
              <a:buNone/>
            </a:pPr>
            <a:r>
              <a:rPr lang="ja-JP" altLang="en-US"/>
              <a:t>　　・味の評価と再購買の面で商品評価が上がる</a:t>
            </a:r>
            <a:endParaRPr lang="en-US" altLang="ja-JP"/>
          </a:p>
          <a:p>
            <a:pPr marL="0" indent="0">
              <a:buNone/>
            </a:pPr>
            <a:r>
              <a:rPr lang="ja-JP" altLang="en-US"/>
              <a:t>　　・文字やイラストで情報系シズル・ワード表現することで商品評価が上がる</a:t>
            </a:r>
            <a:endParaRPr lang="en-US" altLang="ja-JP"/>
          </a:p>
          <a:p>
            <a:r>
              <a:rPr lang="ja-JP" altLang="en-US"/>
              <a:t>オノマトペ</a:t>
            </a:r>
            <a:endParaRPr lang="en-US" altLang="ja-JP"/>
          </a:p>
          <a:p>
            <a:pPr marL="0" indent="0">
              <a:buNone/>
            </a:pPr>
            <a:r>
              <a:rPr lang="ja-JP" altLang="en-US"/>
              <a:t>　　・日本語オノマトペには５つの特徴がある</a:t>
            </a:r>
            <a:endParaRPr lang="en-US" altLang="ja-JP"/>
          </a:p>
          <a:p>
            <a:pPr marL="0" indent="0">
              <a:buNone/>
            </a:pPr>
            <a:r>
              <a:rPr lang="ja-JP" altLang="en-US"/>
              <a:t>　　・オノマトペは商品選好に正の影響を与えている</a:t>
            </a:r>
            <a:endParaRPr lang="en-US" altLang="ja-JP"/>
          </a:p>
          <a:p>
            <a:pPr marL="0" indent="0">
              <a:buNone/>
            </a:pPr>
            <a:endParaRPr lang="en-US" altLang="ja-JP"/>
          </a:p>
          <a:p>
            <a:pPr marL="0" indent="0">
              <a:buNone/>
            </a:pPr>
            <a:endParaRPr lang="en-US" altLang="ja-JP"/>
          </a:p>
          <a:p>
            <a:pPr marL="0" indent="0">
              <a:buNone/>
            </a:pPr>
            <a:r>
              <a:rPr lang="ja-JP" altLang="en-US"/>
              <a:t>　　</a:t>
            </a:r>
            <a:endParaRPr lang="en-US" altLang="ja-JP"/>
          </a:p>
          <a:p>
            <a:endParaRPr lang="en-US" altLang="ja-JP"/>
          </a:p>
          <a:p>
            <a:endParaRPr kumimoji="1" lang="en-US" altLang="ja-JP"/>
          </a:p>
          <a:p>
            <a:endParaRPr kumimoji="1" lang="ja-JP" altLang="en-US"/>
          </a:p>
        </p:txBody>
      </p:sp>
    </p:spTree>
    <p:extLst>
      <p:ext uri="{BB962C8B-B14F-4D97-AF65-F5344CB8AC3E}">
        <p14:creationId xmlns:p14="http://schemas.microsoft.com/office/powerpoint/2010/main" val="20965659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BC3184-023A-7D42-BCC7-370EE378DF6D}"/>
              </a:ext>
            </a:extLst>
          </p:cNvPr>
          <p:cNvSpPr>
            <a:spLocks noGrp="1"/>
          </p:cNvSpPr>
          <p:nvPr>
            <p:ph type="title"/>
          </p:nvPr>
        </p:nvSpPr>
        <p:spPr/>
        <p:txBody>
          <a:bodyPr/>
          <a:lstStyle/>
          <a:p>
            <a:r>
              <a:rPr kumimoji="1" lang="ja-JP" altLang="en-US"/>
              <a:t>仮説導出</a:t>
            </a:r>
            <a:r>
              <a:rPr lang="en-US" altLang="ja-JP"/>
              <a:t>①</a:t>
            </a:r>
            <a:endParaRPr kumimoji="1" lang="ja-JP" altLang="en-US"/>
          </a:p>
        </p:txBody>
      </p:sp>
      <p:sp>
        <p:nvSpPr>
          <p:cNvPr id="3" name="コンテンツ プレースホルダー 2">
            <a:extLst>
              <a:ext uri="{FF2B5EF4-FFF2-40B4-BE49-F238E27FC236}">
                <a16:creationId xmlns:a16="http://schemas.microsoft.com/office/drawing/2014/main" id="{8223CC21-FB3D-3D4C-8BF8-41547A9B72A4}"/>
              </a:ext>
            </a:extLst>
          </p:cNvPr>
          <p:cNvSpPr>
            <a:spLocks noGrp="1"/>
          </p:cNvSpPr>
          <p:nvPr>
            <p:ph idx="1"/>
          </p:nvPr>
        </p:nvSpPr>
        <p:spPr>
          <a:xfrm>
            <a:off x="677334" y="2160589"/>
            <a:ext cx="4531975" cy="3880773"/>
          </a:xfrm>
        </p:spPr>
        <p:txBody>
          <a:bodyPr vert="horz" lIns="91440" tIns="45720" rIns="91440" bIns="45720" rtlCol="0" anchor="t">
            <a:normAutofit/>
          </a:bodyPr>
          <a:lstStyle/>
          <a:p>
            <a:r>
              <a:rPr kumimoji="1" lang="ja-JP" altLang="en-US"/>
              <a:t>非計画購買</a:t>
            </a:r>
            <a:endParaRPr kumimoji="1" lang="en-US" altLang="ja-JP"/>
          </a:p>
          <a:p>
            <a:pPr marL="0" indent="0">
              <a:buNone/>
            </a:pPr>
            <a:r>
              <a:rPr lang="en-US" altLang="ja-JP"/>
              <a:t>	</a:t>
            </a:r>
            <a:r>
              <a:rPr lang="ja-JP" altLang="en-US"/>
              <a:t>多くの購買行動は非計画的である。</a:t>
            </a:r>
            <a:endParaRPr lang="en-US" altLang="ja-JP"/>
          </a:p>
          <a:p>
            <a:pPr marL="0" indent="0">
              <a:buNone/>
            </a:pPr>
            <a:endParaRPr kumimoji="1" lang="en-US" altLang="ja-JP"/>
          </a:p>
          <a:p>
            <a:r>
              <a:rPr lang="ja-JP" altLang="en-US"/>
              <a:t>オノマトペ表現</a:t>
            </a:r>
            <a:endParaRPr lang="en-US" altLang="ja-JP"/>
          </a:p>
          <a:p>
            <a:pPr marL="0" indent="0">
              <a:buNone/>
            </a:pPr>
            <a:r>
              <a:rPr kumimoji="1" lang="en-US" altLang="ja-JP"/>
              <a:t>	</a:t>
            </a:r>
            <a:r>
              <a:rPr kumimoji="1" lang="ja-JP" altLang="en-US"/>
              <a:t>低関与商品においてオノマトペは</a:t>
            </a:r>
            <a:r>
              <a:rPr lang="ja-JP" altLang="en-US"/>
              <a:t>商品</a:t>
            </a:r>
            <a:r>
              <a:rPr lang="ja-JP" altLang="en-US">
                <a:solidFill>
                  <a:schemeClr val="bg1"/>
                </a:solidFill>
              </a:rPr>
              <a:t>ああ</a:t>
            </a:r>
            <a:r>
              <a:rPr lang="ja-JP" altLang="en-US"/>
              <a:t>選好を高める。</a:t>
            </a:r>
            <a:r>
              <a:rPr kumimoji="1" lang="en-US" altLang="ja-JP"/>
              <a:t>(</a:t>
            </a:r>
            <a:r>
              <a:rPr kumimoji="1" lang="ja-JP" altLang="en-US"/>
              <a:t>池田、遠藤、須崎、</a:t>
            </a:r>
            <a:r>
              <a:rPr lang="ja-JP" altLang="en-US">
                <a:solidFill>
                  <a:schemeClr val="bg1"/>
                </a:solidFill>
              </a:rPr>
              <a:t>ああ</a:t>
            </a:r>
            <a:r>
              <a:rPr kumimoji="1" lang="ja-JP" altLang="en-US"/>
              <a:t>福井、道木、吉房、</a:t>
            </a:r>
            <a:r>
              <a:rPr kumimoji="1" lang="en-US" altLang="ja-JP"/>
              <a:t>2018)</a:t>
            </a:r>
            <a:endParaRPr lang="en-US" altLang="ja-JP"/>
          </a:p>
          <a:p>
            <a:pPr marL="0" indent="0">
              <a:buNone/>
            </a:pPr>
            <a:endParaRPr kumimoji="1" lang="ja-JP" altLang="en-US"/>
          </a:p>
        </p:txBody>
      </p:sp>
      <p:graphicFrame>
        <p:nvGraphicFramePr>
          <p:cNvPr id="4" name="グラフ 3">
            <a:extLst>
              <a:ext uri="{FF2B5EF4-FFF2-40B4-BE49-F238E27FC236}">
                <a16:creationId xmlns:a16="http://schemas.microsoft.com/office/drawing/2014/main" id="{44826C02-2273-FF44-B30F-D161DFD1C509}"/>
              </a:ext>
            </a:extLst>
          </p:cNvPr>
          <p:cNvGraphicFramePr/>
          <p:nvPr>
            <p:extLst>
              <p:ext uri="{D42A27DB-BD31-4B8C-83A1-F6EECF244321}">
                <p14:modId xmlns:p14="http://schemas.microsoft.com/office/powerpoint/2010/main" val="3027863936"/>
              </p:ext>
            </p:extLst>
          </p:nvPr>
        </p:nvGraphicFramePr>
        <p:xfrm>
          <a:off x="4479027" y="1465722"/>
          <a:ext cx="6474690" cy="4572769"/>
        </p:xfrm>
        <a:graphic>
          <a:graphicData uri="http://schemas.openxmlformats.org/drawingml/2006/chart">
            <c:chart xmlns:c="http://schemas.openxmlformats.org/drawingml/2006/chart" xmlns:r="http://schemas.openxmlformats.org/officeDocument/2006/relationships" r:id="rId2"/>
          </a:graphicData>
        </a:graphic>
      </p:graphicFrame>
      <p:sp>
        <p:nvSpPr>
          <p:cNvPr id="6" name="テキスト ボックス 5">
            <a:extLst>
              <a:ext uri="{FF2B5EF4-FFF2-40B4-BE49-F238E27FC236}">
                <a16:creationId xmlns:a16="http://schemas.microsoft.com/office/drawing/2014/main" id="{4241B81B-FFB8-4B89-94A5-0063FCA434E4}"/>
              </a:ext>
            </a:extLst>
          </p:cNvPr>
          <p:cNvSpPr txBox="1"/>
          <p:nvPr/>
        </p:nvSpPr>
        <p:spPr>
          <a:xfrm>
            <a:off x="5714607" y="5764864"/>
            <a:ext cx="6553200" cy="276999"/>
          </a:xfrm>
          <a:prstGeom prst="rect">
            <a:avLst/>
          </a:prstGeom>
          <a:noFill/>
        </p:spPr>
        <p:txBody>
          <a:bodyPr wrap="square" rtlCol="0" anchor="t">
            <a:spAutoFit/>
          </a:bodyPr>
          <a:lstStyle/>
          <a:p>
            <a:r>
              <a:rPr kumimoji="1" lang="ja-JP" altLang="en-US" sz="1200">
                <a:solidFill>
                  <a:schemeClr val="bg1">
                    <a:lumMod val="50000"/>
                  </a:schemeClr>
                </a:solidFill>
              </a:rPr>
              <a:t>松井剛　西川英彦（</a:t>
            </a:r>
            <a:r>
              <a:rPr kumimoji="1" lang="en-US" altLang="ja-JP" sz="1200">
                <a:solidFill>
                  <a:schemeClr val="bg1">
                    <a:lumMod val="50000"/>
                  </a:schemeClr>
                </a:solidFill>
              </a:rPr>
              <a:t>2015</a:t>
            </a:r>
            <a:r>
              <a:rPr kumimoji="1" lang="ja-JP" altLang="en-US" sz="1200">
                <a:solidFill>
                  <a:schemeClr val="bg1">
                    <a:lumMod val="50000"/>
                  </a:schemeClr>
                </a:solidFill>
              </a:rPr>
              <a:t>）「１からの消費者行動」より</a:t>
            </a:r>
          </a:p>
        </p:txBody>
      </p:sp>
    </p:spTree>
    <p:extLst>
      <p:ext uri="{BB962C8B-B14F-4D97-AF65-F5344CB8AC3E}">
        <p14:creationId xmlns:p14="http://schemas.microsoft.com/office/powerpoint/2010/main" val="2767012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AA1328-AD9B-064A-BD46-D1650F973BBE}"/>
              </a:ext>
            </a:extLst>
          </p:cNvPr>
          <p:cNvSpPr>
            <a:spLocks noGrp="1"/>
          </p:cNvSpPr>
          <p:nvPr>
            <p:ph type="title"/>
          </p:nvPr>
        </p:nvSpPr>
        <p:spPr>
          <a:xfrm>
            <a:off x="677334" y="623454"/>
            <a:ext cx="8596668" cy="1320800"/>
          </a:xfrm>
        </p:spPr>
        <p:txBody>
          <a:bodyPr/>
          <a:lstStyle/>
          <a:p>
            <a:r>
              <a:rPr kumimoji="1" lang="ja-JP" altLang="en-US"/>
              <a:t>仮説導出①</a:t>
            </a:r>
          </a:p>
        </p:txBody>
      </p:sp>
      <p:sp>
        <p:nvSpPr>
          <p:cNvPr id="3" name="コンテンツ プレースホルダー 2">
            <a:extLst>
              <a:ext uri="{FF2B5EF4-FFF2-40B4-BE49-F238E27FC236}">
                <a16:creationId xmlns:a16="http://schemas.microsoft.com/office/drawing/2014/main" id="{1827A314-6CBE-704B-96E5-CF66AE09581A}"/>
              </a:ext>
            </a:extLst>
          </p:cNvPr>
          <p:cNvSpPr>
            <a:spLocks noGrp="1"/>
          </p:cNvSpPr>
          <p:nvPr>
            <p:ph idx="1"/>
          </p:nvPr>
        </p:nvSpPr>
        <p:spPr>
          <a:xfrm>
            <a:off x="677334" y="2160589"/>
            <a:ext cx="8596668" cy="3880773"/>
          </a:xfrm>
        </p:spPr>
        <p:txBody>
          <a:bodyPr vert="horz" lIns="91440" tIns="45720" rIns="91440" bIns="45720" rtlCol="0" anchor="t">
            <a:normAutofit/>
          </a:bodyPr>
          <a:lstStyle/>
          <a:p>
            <a:r>
              <a:rPr lang="ja-JP" altLang="en-US" dirty="0">
                <a:latin typeface="メイリオ"/>
                <a:ea typeface="メイリオ"/>
              </a:rPr>
              <a:t>購買において、</a:t>
            </a:r>
            <a:r>
              <a:rPr lang="ja-JP" dirty="0">
                <a:latin typeface="メイリオ"/>
                <a:ea typeface="メイリオ"/>
              </a:rPr>
              <a:t>非計画購買が</a:t>
            </a:r>
            <a:r>
              <a:rPr lang="en-US" altLang="ja-JP" dirty="0">
                <a:latin typeface="メイリオ"/>
                <a:ea typeface="メイリオ"/>
              </a:rPr>
              <a:t>89%を占める。</a:t>
            </a:r>
            <a:endParaRPr lang="ja-JP" altLang="en-US" dirty="0">
              <a:latin typeface="メイリオ"/>
              <a:ea typeface="メイリオ"/>
            </a:endParaRPr>
          </a:p>
          <a:p>
            <a:r>
              <a:rPr lang="ja-JP" dirty="0">
                <a:latin typeface="メイリオ"/>
                <a:ea typeface="メイリオ"/>
              </a:rPr>
              <a:t>非計画購買は低関与商品が多い。</a:t>
            </a:r>
          </a:p>
          <a:p>
            <a:r>
              <a:rPr lang="ja-JP" dirty="0">
                <a:latin typeface="メイリオ"/>
                <a:ea typeface="メイリオ"/>
              </a:rPr>
              <a:t>低関与商品において性質を表すオノマトペは商品選好を</a:t>
            </a:r>
            <a:r>
              <a:rPr lang="ja-JP" altLang="en-US" dirty="0">
                <a:latin typeface="メイリオ"/>
                <a:ea typeface="メイリオ"/>
              </a:rPr>
              <a:t>高める。</a:t>
            </a:r>
            <a:r>
              <a:rPr lang="en-US" altLang="ja-JP" dirty="0">
                <a:latin typeface="メイリオ"/>
                <a:ea typeface="メイリオ"/>
              </a:rPr>
              <a:t>(</a:t>
            </a:r>
            <a:r>
              <a:rPr lang="ja-JP" dirty="0">
                <a:latin typeface="メイリオ"/>
                <a:ea typeface="メイリオ"/>
              </a:rPr>
              <a:t>池田、遠藤、須崎、福井</a:t>
            </a:r>
            <a:r>
              <a:rPr lang="ja-JP" altLang="en-US" dirty="0">
                <a:latin typeface="メイリオ"/>
                <a:ea typeface="メイリオ"/>
              </a:rPr>
              <a:t>、</a:t>
            </a:r>
            <a:r>
              <a:rPr lang="ja-JP" dirty="0">
                <a:latin typeface="メイリオ"/>
                <a:ea typeface="メイリオ"/>
              </a:rPr>
              <a:t>道木、吉房、</a:t>
            </a:r>
            <a:r>
              <a:rPr lang="en-US" altLang="ja-JP" dirty="0">
                <a:latin typeface="メイリオ"/>
                <a:ea typeface="メイリオ"/>
              </a:rPr>
              <a:t>2018</a:t>
            </a:r>
            <a:r>
              <a:rPr lang="ja-JP" altLang="en-US" dirty="0">
                <a:latin typeface="メイリオ"/>
                <a:ea typeface="メイリオ"/>
              </a:rPr>
              <a:t>)</a:t>
            </a:r>
          </a:p>
          <a:p>
            <a:r>
              <a:rPr lang="ja-JP" altLang="en-US" dirty="0">
                <a:latin typeface="メイリオ"/>
                <a:ea typeface="メイリオ"/>
              </a:rPr>
              <a:t>オノマトペとシズル・ワードは類似概念である。</a:t>
            </a:r>
          </a:p>
          <a:p>
            <a:endParaRPr lang="ja-JP" altLang="en-US" dirty="0"/>
          </a:p>
          <a:p>
            <a:r>
              <a:rPr kumimoji="1" lang="ja-JP" altLang="en-US" dirty="0"/>
              <a:t>仮説１</a:t>
            </a:r>
            <a:endParaRPr lang="en-US" altLang="ja-JP" dirty="0"/>
          </a:p>
          <a:p>
            <a:pPr marL="0" indent="0">
              <a:buNone/>
            </a:pPr>
            <a:r>
              <a:rPr lang="ja-JP" altLang="en-US" dirty="0">
                <a:latin typeface="メイリオ"/>
                <a:ea typeface="メイリオ"/>
              </a:rPr>
              <a:t>非計画購買において</a:t>
            </a:r>
            <a:r>
              <a:rPr lang="ja-JP" altLang="en-US" dirty="0"/>
              <a:t>、シズルワードは</a:t>
            </a:r>
            <a:r>
              <a:rPr lang="ja-JP" altLang="en-US" dirty="0">
                <a:latin typeface="メイリオ"/>
                <a:ea typeface="メイリオ"/>
              </a:rPr>
              <a:t>商品選好を向上させる</a:t>
            </a:r>
            <a:r>
              <a:rPr lang="ja-JP" altLang="en-US" dirty="0">
                <a:latin typeface="Trebuchet MS"/>
                <a:ea typeface="メイリオ"/>
              </a:rPr>
              <a:t> </a:t>
            </a:r>
            <a:r>
              <a:rPr lang="ja-JP" altLang="en-US" dirty="0"/>
              <a:t>      </a:t>
            </a:r>
            <a:endParaRPr lang="ja-JP" dirty="0">
              <a:latin typeface="メイリオ"/>
              <a:ea typeface="メイリオ"/>
            </a:endParaRPr>
          </a:p>
        </p:txBody>
      </p:sp>
    </p:spTree>
    <p:extLst>
      <p:ext uri="{BB962C8B-B14F-4D97-AF65-F5344CB8AC3E}">
        <p14:creationId xmlns:p14="http://schemas.microsoft.com/office/powerpoint/2010/main" val="1145077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310419-EBD2-314E-B89D-65AA357492A6}"/>
              </a:ext>
            </a:extLst>
          </p:cNvPr>
          <p:cNvSpPr>
            <a:spLocks noGrp="1"/>
          </p:cNvSpPr>
          <p:nvPr>
            <p:ph type="title"/>
          </p:nvPr>
        </p:nvSpPr>
        <p:spPr/>
        <p:txBody>
          <a:bodyPr/>
          <a:lstStyle/>
          <a:p>
            <a:r>
              <a:rPr kumimoji="1" lang="ja-JP" altLang="en-US"/>
              <a:t>目次</a:t>
            </a:r>
          </a:p>
        </p:txBody>
      </p:sp>
      <p:sp>
        <p:nvSpPr>
          <p:cNvPr id="3" name="コンテンツ プレースホルダー 2">
            <a:extLst>
              <a:ext uri="{FF2B5EF4-FFF2-40B4-BE49-F238E27FC236}">
                <a16:creationId xmlns:a16="http://schemas.microsoft.com/office/drawing/2014/main" id="{CE98E45D-DEA9-EC44-9C76-EA03C8F03E31}"/>
              </a:ext>
            </a:extLst>
          </p:cNvPr>
          <p:cNvSpPr>
            <a:spLocks noGrp="1"/>
          </p:cNvSpPr>
          <p:nvPr>
            <p:ph idx="1"/>
          </p:nvPr>
        </p:nvSpPr>
        <p:spPr/>
        <p:txBody>
          <a:bodyPr/>
          <a:lstStyle/>
          <a:p>
            <a:pPr>
              <a:buFont typeface="+mj-lt"/>
              <a:buAutoNum type="arabicPeriod"/>
            </a:pPr>
            <a:r>
              <a:rPr kumimoji="1" lang="ja-JP" altLang="en-US"/>
              <a:t>研究テーマ</a:t>
            </a:r>
            <a:endParaRPr kumimoji="1" lang="en-US" altLang="ja-JP"/>
          </a:p>
          <a:p>
            <a:pPr>
              <a:buFont typeface="+mj-lt"/>
              <a:buAutoNum type="arabicPeriod"/>
            </a:pPr>
            <a:r>
              <a:rPr lang="ja-JP" altLang="en-US"/>
              <a:t>先行研究</a:t>
            </a:r>
            <a:endParaRPr lang="en-US" altLang="ja-JP"/>
          </a:p>
          <a:p>
            <a:pPr>
              <a:buFont typeface="+mj-lt"/>
              <a:buAutoNum type="arabicPeriod"/>
            </a:pPr>
            <a:r>
              <a:rPr kumimoji="1" lang="ja-JP" altLang="en-US"/>
              <a:t>研究目的</a:t>
            </a:r>
            <a:endParaRPr kumimoji="1" lang="en-US" altLang="ja-JP"/>
          </a:p>
          <a:p>
            <a:pPr>
              <a:buFont typeface="+mj-lt"/>
              <a:buAutoNum type="arabicPeriod"/>
            </a:pPr>
            <a:r>
              <a:rPr lang="ja-JP" altLang="en-US"/>
              <a:t>研究意義</a:t>
            </a:r>
            <a:endParaRPr kumimoji="1" lang="en-US" altLang="ja-JP"/>
          </a:p>
          <a:p>
            <a:pPr>
              <a:buFont typeface="+mj-lt"/>
              <a:buAutoNum type="arabicPeriod"/>
            </a:pPr>
            <a:r>
              <a:rPr lang="ja-JP" altLang="en-US"/>
              <a:t>仮説導出</a:t>
            </a:r>
            <a:endParaRPr lang="en-US" altLang="ja-JP"/>
          </a:p>
          <a:p>
            <a:pPr>
              <a:buFont typeface="+mj-lt"/>
              <a:buAutoNum type="arabicPeriod"/>
            </a:pPr>
            <a:r>
              <a:rPr kumimoji="1" lang="ja-JP" altLang="en-US"/>
              <a:t>今後の課題</a:t>
            </a:r>
            <a:endParaRPr kumimoji="1" lang="en-US" altLang="ja-JP"/>
          </a:p>
          <a:p>
            <a:pPr>
              <a:buFont typeface="+mj-lt"/>
              <a:buAutoNum type="arabicPeriod"/>
            </a:pPr>
            <a:r>
              <a:rPr lang="ja-JP" altLang="en-US"/>
              <a:t>参考文献</a:t>
            </a:r>
            <a:endParaRPr kumimoji="1" lang="ja-JP" altLang="en-US"/>
          </a:p>
        </p:txBody>
      </p:sp>
    </p:spTree>
    <p:extLst>
      <p:ext uri="{BB962C8B-B14F-4D97-AF65-F5344CB8AC3E}">
        <p14:creationId xmlns:p14="http://schemas.microsoft.com/office/powerpoint/2010/main" val="32635838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a:extLst>
              <a:ext uri="{FF2B5EF4-FFF2-40B4-BE49-F238E27FC236}">
                <a16:creationId xmlns:a16="http://schemas.microsoft.com/office/drawing/2014/main" id="{11C61593-95BA-C946-AAFF-8D8B0D354A38}"/>
              </a:ext>
            </a:extLst>
          </p:cNvPr>
          <p:cNvGraphicFramePr/>
          <p:nvPr>
            <p:extLst>
              <p:ext uri="{D42A27DB-BD31-4B8C-83A1-F6EECF244321}">
                <p14:modId xmlns:p14="http://schemas.microsoft.com/office/powerpoint/2010/main" val="1851428435"/>
              </p:ext>
            </p:extLst>
          </p:nvPr>
        </p:nvGraphicFramePr>
        <p:xfrm>
          <a:off x="1164031" y="2617789"/>
          <a:ext cx="10015247" cy="49333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a:extLst>
              <a:ext uri="{FF2B5EF4-FFF2-40B4-BE49-F238E27FC236}">
                <a16:creationId xmlns:a16="http://schemas.microsoft.com/office/drawing/2014/main" id="{7349748D-BF8B-124C-84DE-EE130E00DEA4}"/>
              </a:ext>
            </a:extLst>
          </p:cNvPr>
          <p:cNvSpPr>
            <a:spLocks noGrp="1"/>
          </p:cNvSpPr>
          <p:nvPr>
            <p:ph type="title"/>
          </p:nvPr>
        </p:nvSpPr>
        <p:spPr/>
        <p:txBody>
          <a:bodyPr/>
          <a:lstStyle/>
          <a:p>
            <a:r>
              <a:rPr kumimoji="1" lang="ja-JP" altLang="en-US"/>
              <a:t>仮説導出</a:t>
            </a:r>
            <a:r>
              <a:rPr kumimoji="1" lang="en-US" altLang="ja-JP"/>
              <a:t>②</a:t>
            </a:r>
            <a:endParaRPr kumimoji="1" lang="ja-JP" altLang="en-US"/>
          </a:p>
        </p:txBody>
      </p:sp>
      <p:sp>
        <p:nvSpPr>
          <p:cNvPr id="3" name="コンテンツ プレースホルダー 2">
            <a:extLst>
              <a:ext uri="{FF2B5EF4-FFF2-40B4-BE49-F238E27FC236}">
                <a16:creationId xmlns:a16="http://schemas.microsoft.com/office/drawing/2014/main" id="{33C4CE10-9694-B049-BA9D-30FD56B3DA4B}"/>
              </a:ext>
            </a:extLst>
          </p:cNvPr>
          <p:cNvSpPr>
            <a:spLocks noGrp="1"/>
          </p:cNvSpPr>
          <p:nvPr>
            <p:ph idx="1"/>
          </p:nvPr>
        </p:nvSpPr>
        <p:spPr>
          <a:xfrm>
            <a:off x="677334" y="1541156"/>
            <a:ext cx="8596668" cy="3880773"/>
          </a:xfrm>
        </p:spPr>
        <p:txBody>
          <a:bodyPr/>
          <a:lstStyle/>
          <a:p>
            <a:r>
              <a:rPr kumimoji="1" lang="ja-JP" altLang="en-US"/>
              <a:t>共感覚的表現</a:t>
            </a:r>
            <a:endParaRPr kumimoji="1" lang="en-US" altLang="ja-JP"/>
          </a:p>
          <a:p>
            <a:pPr lvl="1"/>
            <a:r>
              <a:rPr kumimoji="1" lang="ja-JP" altLang="en-US"/>
              <a:t>異なる感覚に属する語を組み合わせた表現</a:t>
            </a:r>
            <a:endParaRPr kumimoji="1" lang="en-US" altLang="ja-JP"/>
          </a:p>
          <a:p>
            <a:pPr lvl="1"/>
            <a:r>
              <a:rPr kumimoji="1" lang="ja-JP" altLang="en-US"/>
              <a:t>「甘い匂い」「黄色い声」「硬い音」というように、本来揚言する感覚が異なる修飾語と被修飾語を組み合わせた表現</a:t>
            </a:r>
            <a:endParaRPr kumimoji="1" lang="en-US" altLang="ja-JP"/>
          </a:p>
          <a:p>
            <a:pPr lvl="1"/>
            <a:endParaRPr lang="en-US" altLang="ja-JP"/>
          </a:p>
          <a:p>
            <a:r>
              <a:rPr kumimoji="1" lang="ja-JP" altLang="en-US"/>
              <a:t>例：「サラッ」という表現</a:t>
            </a:r>
            <a:endParaRPr kumimoji="1" lang="en-US" altLang="ja-JP"/>
          </a:p>
        </p:txBody>
      </p:sp>
    </p:spTree>
    <p:extLst>
      <p:ext uri="{BB962C8B-B14F-4D97-AF65-F5344CB8AC3E}">
        <p14:creationId xmlns:p14="http://schemas.microsoft.com/office/powerpoint/2010/main" val="39829169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A495EE-0B14-47F9-AA82-CA4FF7B3EC02}"/>
              </a:ext>
            </a:extLst>
          </p:cNvPr>
          <p:cNvSpPr>
            <a:spLocks noGrp="1"/>
          </p:cNvSpPr>
          <p:nvPr>
            <p:ph type="title"/>
          </p:nvPr>
        </p:nvSpPr>
        <p:spPr/>
        <p:txBody>
          <a:bodyPr/>
          <a:lstStyle/>
          <a:p>
            <a:r>
              <a:rPr lang="ja-JP" altLang="en-US" dirty="0">
                <a:latin typeface="メイリオ"/>
                <a:ea typeface="メイリオ"/>
              </a:rPr>
              <a:t>仮説導出②</a:t>
            </a:r>
            <a:endParaRPr lang="ja-JP" altLang="en-US" dirty="0"/>
          </a:p>
        </p:txBody>
      </p:sp>
      <p:sp>
        <p:nvSpPr>
          <p:cNvPr id="3" name="コンテンツ プレースホルダー 2">
            <a:extLst>
              <a:ext uri="{FF2B5EF4-FFF2-40B4-BE49-F238E27FC236}">
                <a16:creationId xmlns:a16="http://schemas.microsoft.com/office/drawing/2014/main" id="{B3C8D58D-D178-47BA-81A0-1E372F74C5A4}"/>
              </a:ext>
            </a:extLst>
          </p:cNvPr>
          <p:cNvSpPr>
            <a:spLocks noGrp="1"/>
          </p:cNvSpPr>
          <p:nvPr>
            <p:ph idx="1"/>
          </p:nvPr>
        </p:nvSpPr>
        <p:spPr/>
        <p:txBody>
          <a:bodyPr/>
          <a:lstStyle/>
          <a:p>
            <a:r>
              <a:rPr lang="ja-JP" altLang="en-US" dirty="0"/>
              <a:t>自己想起型連想記憶モデル</a:t>
            </a:r>
            <a:endParaRPr lang="en-US" altLang="ja-JP" dirty="0"/>
          </a:p>
          <a:p>
            <a:pPr marL="0" indent="0">
              <a:buNone/>
            </a:pPr>
            <a:endParaRPr lang="en-US" altLang="ja-JP" dirty="0"/>
          </a:p>
          <a:p>
            <a:pPr lvl="1"/>
            <a:r>
              <a:rPr lang="ja-JP" altLang="en-US" dirty="0"/>
              <a:t>記憶行列内にある記憶パターンの内，入力ベクトルの一部を与えるとそのベクトルの全体を想起させる。</a:t>
            </a:r>
            <a:endParaRPr lang="en-US" altLang="ja-JP" dirty="0"/>
          </a:p>
          <a:p>
            <a:pPr marL="457200" lvl="1" indent="0">
              <a:buNone/>
            </a:pPr>
            <a:endParaRPr lang="en-US" altLang="ja-JP" dirty="0"/>
          </a:p>
          <a:p>
            <a:pPr lvl="1"/>
            <a:r>
              <a:rPr lang="ja-JP" altLang="en-US" dirty="0"/>
              <a:t>連想記憶モデルは全結合型の相互結合ネットワークであるため，全てのベクトル要素の間での結合の強さ（リンク）が重要になる。</a:t>
            </a:r>
          </a:p>
        </p:txBody>
      </p:sp>
      <p:sp>
        <p:nvSpPr>
          <p:cNvPr id="4" name="テキスト ボックス 3">
            <a:extLst>
              <a:ext uri="{FF2B5EF4-FFF2-40B4-BE49-F238E27FC236}">
                <a16:creationId xmlns:a16="http://schemas.microsoft.com/office/drawing/2014/main" id="{87C3668B-7E61-9948-A266-CDDC702FBE82}"/>
              </a:ext>
            </a:extLst>
          </p:cNvPr>
          <p:cNvSpPr txBox="1"/>
          <p:nvPr/>
        </p:nvSpPr>
        <p:spPr>
          <a:xfrm>
            <a:off x="2355742" y="6550223"/>
            <a:ext cx="9966190" cy="307777"/>
          </a:xfrm>
          <a:prstGeom prst="rect">
            <a:avLst/>
          </a:prstGeom>
          <a:noFill/>
        </p:spPr>
        <p:txBody>
          <a:bodyPr wrap="none" rtlCol="0">
            <a:spAutoFit/>
          </a:bodyPr>
          <a:lstStyle/>
          <a:p>
            <a:r>
              <a:rPr lang="ja-JP" altLang="en-US" sz="1400" dirty="0"/>
              <a:t>出典：宮田真宏</a:t>
            </a:r>
            <a:r>
              <a:rPr lang="en-US" altLang="ja-JP" sz="1400" dirty="0"/>
              <a:t>,</a:t>
            </a:r>
            <a:r>
              <a:rPr lang="ja-JP" altLang="en-US" sz="1400" dirty="0"/>
              <a:t>大森 隆司</a:t>
            </a:r>
            <a:r>
              <a:rPr lang="en-US" altLang="ja-JP" sz="1400" dirty="0"/>
              <a:t>(2018)</a:t>
            </a:r>
            <a:r>
              <a:rPr lang="ja-JP" altLang="en-US" sz="1400" dirty="0"/>
              <a:t>「連想記憶モデルに基づく人のシンボル的推論のモデル化」</a:t>
            </a:r>
            <a:r>
              <a:rPr lang="en-US" altLang="ja-JP" sz="1400" dirty="0"/>
              <a:t>,</a:t>
            </a:r>
            <a:r>
              <a:rPr lang="ja-JP" altLang="en-US" sz="1400" dirty="0"/>
              <a:t> 玉川大学大学院 工学研究科</a:t>
            </a:r>
            <a:endParaRPr kumimoji="1" lang="ja-JP" altLang="en-US" sz="1400" dirty="0"/>
          </a:p>
        </p:txBody>
      </p:sp>
    </p:spTree>
    <p:extLst>
      <p:ext uri="{BB962C8B-B14F-4D97-AF65-F5344CB8AC3E}">
        <p14:creationId xmlns:p14="http://schemas.microsoft.com/office/powerpoint/2010/main" val="20426009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図表 12">
            <a:extLst>
              <a:ext uri="{FF2B5EF4-FFF2-40B4-BE49-F238E27FC236}">
                <a16:creationId xmlns:a16="http://schemas.microsoft.com/office/drawing/2014/main" id="{21C275D1-CA27-9746-B8CD-5045602638D9}"/>
              </a:ext>
            </a:extLst>
          </p:cNvPr>
          <p:cNvGraphicFramePr/>
          <p:nvPr>
            <p:extLst>
              <p:ext uri="{D42A27DB-BD31-4B8C-83A1-F6EECF244321}">
                <p14:modId xmlns:p14="http://schemas.microsoft.com/office/powerpoint/2010/main" val="2838443417"/>
              </p:ext>
            </p:extLst>
          </p:nvPr>
        </p:nvGraphicFramePr>
        <p:xfrm>
          <a:off x="1199718" y="2467168"/>
          <a:ext cx="7162522" cy="29398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a:extLst>
              <a:ext uri="{FF2B5EF4-FFF2-40B4-BE49-F238E27FC236}">
                <a16:creationId xmlns:a16="http://schemas.microsoft.com/office/drawing/2014/main" id="{47E2E3AD-AFD2-45A0-8472-2C55682289B0}"/>
              </a:ext>
            </a:extLst>
          </p:cNvPr>
          <p:cNvSpPr>
            <a:spLocks noGrp="1"/>
          </p:cNvSpPr>
          <p:nvPr>
            <p:ph type="title"/>
          </p:nvPr>
        </p:nvSpPr>
        <p:spPr/>
        <p:txBody>
          <a:bodyPr>
            <a:normAutofit/>
          </a:bodyPr>
          <a:lstStyle/>
          <a:p>
            <a:r>
              <a:rPr kumimoji="1" lang="ja-JP" altLang="en-US"/>
              <a:t>仮説導出</a:t>
            </a:r>
            <a:r>
              <a:rPr kumimoji="1" lang="en-US" altLang="ja-JP"/>
              <a:t>②</a:t>
            </a:r>
            <a:br>
              <a:rPr kumimoji="1" lang="en-US" altLang="ja-JP"/>
            </a:br>
            <a:endParaRPr kumimoji="1" lang="ja-JP" altLang="en-US"/>
          </a:p>
        </p:txBody>
      </p:sp>
      <p:sp>
        <p:nvSpPr>
          <p:cNvPr id="5" name="コンテンツ プレースホルダー 4">
            <a:extLst>
              <a:ext uri="{FF2B5EF4-FFF2-40B4-BE49-F238E27FC236}">
                <a16:creationId xmlns:a16="http://schemas.microsoft.com/office/drawing/2014/main" id="{F01841DB-435E-384C-BFDD-D000E78E950F}"/>
              </a:ext>
            </a:extLst>
          </p:cNvPr>
          <p:cNvSpPr>
            <a:spLocks noGrp="1"/>
          </p:cNvSpPr>
          <p:nvPr>
            <p:ph idx="1"/>
          </p:nvPr>
        </p:nvSpPr>
        <p:spPr>
          <a:xfrm>
            <a:off x="829734" y="1869644"/>
            <a:ext cx="8596668" cy="3880773"/>
          </a:xfrm>
        </p:spPr>
        <p:txBody>
          <a:bodyPr vert="horz" lIns="91440" tIns="45720" rIns="91440" bIns="45720" rtlCol="0" anchor="t">
            <a:normAutofit/>
          </a:bodyPr>
          <a:lstStyle/>
          <a:p>
            <a:r>
              <a:rPr kumimoji="1" lang="ja-JP" altLang="en-US" sz="2000" dirty="0"/>
              <a:t>仮説</a:t>
            </a:r>
            <a:r>
              <a:rPr kumimoji="1" lang="en-US" altLang="ja-JP" sz="2000" dirty="0"/>
              <a:t>2-A</a:t>
            </a:r>
          </a:p>
          <a:p>
            <a:pPr lvl="1"/>
            <a:r>
              <a:rPr lang="ja-JP" altLang="en-US" sz="1800" dirty="0"/>
              <a:t>シズルワード を見ると美味しいを感じる</a:t>
            </a:r>
            <a:endParaRPr lang="ja-JP" altLang="en-US" sz="1800" dirty="0">
              <a:latin typeface="メイリオ"/>
              <a:ea typeface="メイリオ"/>
            </a:endParaRPr>
          </a:p>
        </p:txBody>
      </p:sp>
      <p:sp>
        <p:nvSpPr>
          <p:cNvPr id="7" name="角丸四角形吹き出し 6">
            <a:extLst>
              <a:ext uri="{FF2B5EF4-FFF2-40B4-BE49-F238E27FC236}">
                <a16:creationId xmlns:a16="http://schemas.microsoft.com/office/drawing/2014/main" id="{228ED3FD-AA29-9E4A-BC70-FA90C2914EB6}"/>
              </a:ext>
            </a:extLst>
          </p:cNvPr>
          <p:cNvSpPr/>
          <p:nvPr/>
        </p:nvSpPr>
        <p:spPr>
          <a:xfrm>
            <a:off x="1888618" y="4877342"/>
            <a:ext cx="7116208" cy="1402760"/>
          </a:xfrm>
          <a:prstGeom prst="wedgeRoundRectCallout">
            <a:avLst>
              <a:gd name="adj1" fmla="val -11318"/>
              <a:gd name="adj2" fmla="val -84839"/>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a:solidFill>
                  <a:sysClr val="windowText" lastClr="000000"/>
                </a:solidFill>
              </a:rPr>
              <a:t>共感覚</a:t>
            </a:r>
            <a:endParaRPr kumimoji="1" lang="en-US" altLang="ja-JP" b="1">
              <a:solidFill>
                <a:sysClr val="windowText" lastClr="000000"/>
              </a:solidFill>
            </a:endParaRPr>
          </a:p>
          <a:p>
            <a:pPr algn="ctr"/>
            <a:r>
              <a:rPr kumimoji="1" lang="ja-JP" altLang="en-US">
                <a:solidFill>
                  <a:sysClr val="windowText" lastClr="000000"/>
                </a:solidFill>
              </a:rPr>
              <a:t>「サクサク」</a:t>
            </a:r>
            <a:r>
              <a:rPr kumimoji="1" lang="en-US" altLang="ja-JP">
                <a:solidFill>
                  <a:sysClr val="windowText" lastClr="000000"/>
                </a:solidFill>
              </a:rPr>
              <a:t>(</a:t>
            </a:r>
            <a:r>
              <a:rPr kumimoji="1" lang="ja-JP" altLang="en-US">
                <a:solidFill>
                  <a:sysClr val="windowText" lastClr="000000"/>
                </a:solidFill>
              </a:rPr>
              <a:t>視覚</a:t>
            </a:r>
            <a:r>
              <a:rPr kumimoji="1" lang="en-US" altLang="ja-JP">
                <a:solidFill>
                  <a:sysClr val="windowText" lastClr="000000"/>
                </a:solidFill>
              </a:rPr>
              <a:t>)</a:t>
            </a:r>
            <a:r>
              <a:rPr kumimoji="1" lang="ja-JP" altLang="en-US">
                <a:solidFill>
                  <a:sysClr val="windowText" lastClr="000000"/>
                </a:solidFill>
              </a:rPr>
              <a:t>→「サクサク」</a:t>
            </a:r>
            <a:r>
              <a:rPr kumimoji="1" lang="en-US" altLang="ja-JP">
                <a:solidFill>
                  <a:sysClr val="windowText" lastClr="000000"/>
                </a:solidFill>
              </a:rPr>
              <a:t>(</a:t>
            </a:r>
            <a:r>
              <a:rPr kumimoji="1" lang="ja-JP" altLang="en-US">
                <a:solidFill>
                  <a:sysClr val="windowText" lastClr="000000"/>
                </a:solidFill>
              </a:rPr>
              <a:t>聴覚</a:t>
            </a:r>
            <a:r>
              <a:rPr kumimoji="1" lang="en-US" altLang="ja-JP">
                <a:solidFill>
                  <a:sysClr val="windowText" lastClr="000000"/>
                </a:solidFill>
              </a:rPr>
              <a:t>)</a:t>
            </a:r>
            <a:r>
              <a:rPr kumimoji="1" lang="ja-JP" altLang="en-US">
                <a:solidFill>
                  <a:sysClr val="windowText" lastClr="000000"/>
                </a:solidFill>
              </a:rPr>
              <a:t>→「サクサク」</a:t>
            </a:r>
            <a:r>
              <a:rPr kumimoji="1" lang="en-US" altLang="ja-JP">
                <a:solidFill>
                  <a:sysClr val="windowText" lastClr="000000"/>
                </a:solidFill>
              </a:rPr>
              <a:t>(</a:t>
            </a:r>
            <a:r>
              <a:rPr kumimoji="1" lang="ja-JP" altLang="en-US">
                <a:solidFill>
                  <a:sysClr val="windowText" lastClr="000000"/>
                </a:solidFill>
              </a:rPr>
              <a:t>触覚</a:t>
            </a:r>
            <a:r>
              <a:rPr kumimoji="1" lang="en-US" altLang="ja-JP">
                <a:solidFill>
                  <a:sysClr val="windowText" lastClr="000000"/>
                </a:solidFill>
              </a:rPr>
              <a:t>)</a:t>
            </a:r>
          </a:p>
          <a:p>
            <a:pPr algn="ctr"/>
            <a:endParaRPr kumimoji="1" lang="en-US" altLang="ja-JP">
              <a:solidFill>
                <a:sysClr val="windowText" lastClr="000000"/>
              </a:solidFill>
              <a:cs typeface="Aharoni" panose="020B0604020202020204" pitchFamily="2" charset="-79"/>
            </a:endParaRPr>
          </a:p>
          <a:p>
            <a:pPr algn="ctr"/>
            <a:r>
              <a:rPr kumimoji="1" lang="ja-JP" altLang="en-US">
                <a:solidFill>
                  <a:sysClr val="windowText" lastClr="000000"/>
                </a:solidFill>
                <a:cs typeface="Aharoni" panose="020B0604020202020204" pitchFamily="2" charset="-79"/>
              </a:rPr>
              <a:t>シズル・ワードを見る（視覚）と味を想像してしまう（触覚）</a:t>
            </a:r>
            <a:endParaRPr kumimoji="1" lang="en-US" altLang="ja-JP">
              <a:solidFill>
                <a:sysClr val="windowText" lastClr="000000"/>
              </a:solidFill>
              <a:cs typeface="Aharoni" panose="020B0604020202020204" pitchFamily="2" charset="-79"/>
            </a:endParaRPr>
          </a:p>
        </p:txBody>
      </p:sp>
      <p:sp>
        <p:nvSpPr>
          <p:cNvPr id="3" name="矢印: 下 2">
            <a:extLst>
              <a:ext uri="{FF2B5EF4-FFF2-40B4-BE49-F238E27FC236}">
                <a16:creationId xmlns:a16="http://schemas.microsoft.com/office/drawing/2014/main" id="{B4ED5478-6911-4382-8C4A-186AB4EEF281}"/>
              </a:ext>
            </a:extLst>
          </p:cNvPr>
          <p:cNvSpPr/>
          <p:nvPr/>
        </p:nvSpPr>
        <p:spPr>
          <a:xfrm>
            <a:off x="5264727" y="5604164"/>
            <a:ext cx="207818" cy="2147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64899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図表 12">
            <a:extLst>
              <a:ext uri="{FF2B5EF4-FFF2-40B4-BE49-F238E27FC236}">
                <a16:creationId xmlns:a16="http://schemas.microsoft.com/office/drawing/2014/main" id="{21C275D1-CA27-9746-B8CD-5045602638D9}"/>
              </a:ext>
            </a:extLst>
          </p:cNvPr>
          <p:cNvGraphicFramePr/>
          <p:nvPr>
            <p:extLst>
              <p:ext uri="{D42A27DB-BD31-4B8C-83A1-F6EECF244321}">
                <p14:modId xmlns:p14="http://schemas.microsoft.com/office/powerpoint/2010/main" val="3836921392"/>
              </p:ext>
            </p:extLst>
          </p:nvPr>
        </p:nvGraphicFramePr>
        <p:xfrm>
          <a:off x="1199718" y="2467168"/>
          <a:ext cx="7162522" cy="29398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a:extLst>
              <a:ext uri="{FF2B5EF4-FFF2-40B4-BE49-F238E27FC236}">
                <a16:creationId xmlns:a16="http://schemas.microsoft.com/office/drawing/2014/main" id="{47E2E3AD-AFD2-45A0-8472-2C55682289B0}"/>
              </a:ext>
            </a:extLst>
          </p:cNvPr>
          <p:cNvSpPr>
            <a:spLocks noGrp="1"/>
          </p:cNvSpPr>
          <p:nvPr>
            <p:ph type="title"/>
          </p:nvPr>
        </p:nvSpPr>
        <p:spPr/>
        <p:txBody>
          <a:bodyPr>
            <a:normAutofit/>
          </a:bodyPr>
          <a:lstStyle/>
          <a:p>
            <a:r>
              <a:rPr kumimoji="1" lang="ja-JP" altLang="en-US"/>
              <a:t>仮説導出</a:t>
            </a:r>
            <a:r>
              <a:rPr kumimoji="1" lang="en-US" altLang="ja-JP"/>
              <a:t>②</a:t>
            </a:r>
            <a:br>
              <a:rPr kumimoji="1" lang="en-US" altLang="ja-JP"/>
            </a:br>
            <a:endParaRPr kumimoji="1" lang="ja-JP" altLang="en-US"/>
          </a:p>
        </p:txBody>
      </p:sp>
      <p:sp>
        <p:nvSpPr>
          <p:cNvPr id="5" name="コンテンツ プレースホルダー 4">
            <a:extLst>
              <a:ext uri="{FF2B5EF4-FFF2-40B4-BE49-F238E27FC236}">
                <a16:creationId xmlns:a16="http://schemas.microsoft.com/office/drawing/2014/main" id="{F01841DB-435E-384C-BFDD-D000E78E950F}"/>
              </a:ext>
            </a:extLst>
          </p:cNvPr>
          <p:cNvSpPr>
            <a:spLocks noGrp="1"/>
          </p:cNvSpPr>
          <p:nvPr>
            <p:ph idx="1"/>
          </p:nvPr>
        </p:nvSpPr>
        <p:spPr>
          <a:xfrm>
            <a:off x="829734" y="1869644"/>
            <a:ext cx="8596668" cy="3880773"/>
          </a:xfrm>
        </p:spPr>
        <p:txBody>
          <a:bodyPr vert="horz" lIns="91440" tIns="45720" rIns="91440" bIns="45720" rtlCol="0" anchor="t">
            <a:normAutofit/>
          </a:bodyPr>
          <a:lstStyle/>
          <a:p>
            <a:r>
              <a:rPr kumimoji="1" lang="ja-JP" altLang="en-US" dirty="0"/>
              <a:t>仮説</a:t>
            </a:r>
            <a:r>
              <a:rPr kumimoji="1" lang="en-US" altLang="ja-JP" dirty="0"/>
              <a:t>2-A</a:t>
            </a:r>
          </a:p>
          <a:p>
            <a:pPr lvl="1"/>
            <a:r>
              <a:rPr lang="ja-JP" altLang="en-US" dirty="0"/>
              <a:t>シズルワード を見ると美味しいを感じる</a:t>
            </a:r>
            <a:endParaRPr lang="ja-JP" altLang="en-US" dirty="0">
              <a:latin typeface="メイリオ"/>
              <a:ea typeface="メイリオ"/>
            </a:endParaRPr>
          </a:p>
        </p:txBody>
      </p:sp>
      <p:sp>
        <p:nvSpPr>
          <p:cNvPr id="7" name="角丸四角形吹き出し 6">
            <a:extLst>
              <a:ext uri="{FF2B5EF4-FFF2-40B4-BE49-F238E27FC236}">
                <a16:creationId xmlns:a16="http://schemas.microsoft.com/office/drawing/2014/main" id="{228ED3FD-AA29-9E4A-BC70-FA90C2914EB6}"/>
              </a:ext>
            </a:extLst>
          </p:cNvPr>
          <p:cNvSpPr/>
          <p:nvPr/>
        </p:nvSpPr>
        <p:spPr>
          <a:xfrm>
            <a:off x="1888618" y="4877342"/>
            <a:ext cx="7116208" cy="1402760"/>
          </a:xfrm>
          <a:prstGeom prst="wedgeRoundRectCallout">
            <a:avLst>
              <a:gd name="adj1" fmla="val -11318"/>
              <a:gd name="adj2" fmla="val -84839"/>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ysClr val="windowText" lastClr="000000"/>
                </a:solidFill>
                <a:latin typeface="メイリオ"/>
                <a:ea typeface="メイリオ"/>
              </a:rPr>
              <a:t>自己想起型連想記憶モデル</a:t>
            </a:r>
            <a:endParaRPr lang="en-US" altLang="ja-JP" b="1" dirty="0">
              <a:solidFill>
                <a:sysClr val="windowText" lastClr="000000"/>
              </a:solidFill>
              <a:latin typeface="メイリオ"/>
              <a:ea typeface="メイリオ"/>
            </a:endParaRPr>
          </a:p>
          <a:p>
            <a:pPr algn="ctr"/>
            <a:endParaRPr lang="en-US" altLang="ja-JP" dirty="0">
              <a:solidFill>
                <a:sysClr val="windowText" lastClr="000000"/>
              </a:solidFill>
              <a:latin typeface="メイリオ"/>
              <a:ea typeface="メイリオ"/>
            </a:endParaRPr>
          </a:p>
          <a:p>
            <a:pPr algn="ctr"/>
            <a:r>
              <a:rPr kumimoji="1" lang="ja-JP" altLang="en-US" dirty="0">
                <a:solidFill>
                  <a:sysClr val="windowText" lastClr="000000"/>
                </a:solidFill>
                <a:latin typeface="メイリオ"/>
                <a:ea typeface="メイリオ"/>
              </a:rPr>
              <a:t>入力ベクトル</a:t>
            </a:r>
            <a:r>
              <a:rPr kumimoji="1" lang="en-US" altLang="ja-JP" dirty="0">
                <a:solidFill>
                  <a:sysClr val="windowText" lastClr="000000"/>
                </a:solidFill>
                <a:latin typeface="メイリオ"/>
                <a:ea typeface="メイリオ"/>
              </a:rPr>
              <a:t>(</a:t>
            </a:r>
            <a:r>
              <a:rPr kumimoji="1" lang="ja-JP" altLang="en-US" dirty="0">
                <a:solidFill>
                  <a:sysClr val="windowText" lastClr="000000"/>
                </a:solidFill>
                <a:latin typeface="メイリオ"/>
                <a:ea typeface="メイリオ"/>
              </a:rPr>
              <a:t>シズル・ワード</a:t>
            </a:r>
            <a:r>
              <a:rPr kumimoji="1" lang="en-US" altLang="ja-JP" dirty="0">
                <a:solidFill>
                  <a:sysClr val="windowText" lastClr="000000"/>
                </a:solidFill>
                <a:latin typeface="メイリオ"/>
                <a:ea typeface="メイリオ"/>
              </a:rPr>
              <a:t>)</a:t>
            </a:r>
            <a:r>
              <a:rPr kumimoji="1" lang="ja-JP" altLang="en-US" dirty="0">
                <a:solidFill>
                  <a:sysClr val="windowText" lastClr="000000"/>
                </a:solidFill>
                <a:latin typeface="メイリオ"/>
                <a:ea typeface="メイリオ"/>
              </a:rPr>
              <a:t>→ベクトルの全体</a:t>
            </a:r>
            <a:r>
              <a:rPr kumimoji="1" lang="en-US" altLang="ja-JP" dirty="0">
                <a:solidFill>
                  <a:sysClr val="windowText" lastClr="000000"/>
                </a:solidFill>
                <a:latin typeface="メイリオ"/>
                <a:ea typeface="メイリオ"/>
              </a:rPr>
              <a:t>(</a:t>
            </a:r>
            <a:r>
              <a:rPr kumimoji="1" lang="ja-JP" altLang="en-US" dirty="0">
                <a:solidFill>
                  <a:sysClr val="windowText" lastClr="000000"/>
                </a:solidFill>
                <a:latin typeface="メイリオ"/>
                <a:ea typeface="メイリオ"/>
              </a:rPr>
              <a:t>味</a:t>
            </a:r>
            <a:r>
              <a:rPr kumimoji="1" lang="en-US" altLang="ja-JP" dirty="0">
                <a:solidFill>
                  <a:sysClr val="windowText" lastClr="000000"/>
                </a:solidFill>
                <a:latin typeface="メイリオ"/>
                <a:ea typeface="メイリオ"/>
              </a:rPr>
              <a:t>)</a:t>
            </a:r>
            <a:endParaRPr kumimoji="1" lang="ja-JP" altLang="en-US" dirty="0">
              <a:solidFill>
                <a:sysClr val="windowText" lastClr="000000"/>
              </a:solidFill>
            </a:endParaRPr>
          </a:p>
        </p:txBody>
      </p:sp>
    </p:spTree>
    <p:extLst>
      <p:ext uri="{BB962C8B-B14F-4D97-AF65-F5344CB8AC3E}">
        <p14:creationId xmlns:p14="http://schemas.microsoft.com/office/powerpoint/2010/main" val="31930911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29D0D9-7222-CB41-91F9-834C30E475F6}"/>
              </a:ext>
            </a:extLst>
          </p:cNvPr>
          <p:cNvSpPr>
            <a:spLocks noGrp="1"/>
          </p:cNvSpPr>
          <p:nvPr>
            <p:ph type="title"/>
          </p:nvPr>
        </p:nvSpPr>
        <p:spPr/>
        <p:txBody>
          <a:bodyPr/>
          <a:lstStyle/>
          <a:p>
            <a:r>
              <a:rPr kumimoji="1" lang="ja-JP" altLang="en-US"/>
              <a:t>仮説導出④</a:t>
            </a:r>
          </a:p>
        </p:txBody>
      </p:sp>
      <p:sp>
        <p:nvSpPr>
          <p:cNvPr id="3" name="コンテンツ プレースホルダー 2">
            <a:extLst>
              <a:ext uri="{FF2B5EF4-FFF2-40B4-BE49-F238E27FC236}">
                <a16:creationId xmlns:a16="http://schemas.microsoft.com/office/drawing/2014/main" id="{BBE04EA9-3FCA-9540-BA9F-3B6BA5768DC7}"/>
              </a:ext>
            </a:extLst>
          </p:cNvPr>
          <p:cNvSpPr>
            <a:spLocks noGrp="1"/>
          </p:cNvSpPr>
          <p:nvPr>
            <p:ph idx="1"/>
          </p:nvPr>
        </p:nvSpPr>
        <p:spPr>
          <a:xfrm>
            <a:off x="318654" y="1378526"/>
            <a:ext cx="11014363" cy="5382492"/>
          </a:xfrm>
        </p:spPr>
        <p:txBody>
          <a:bodyPr>
            <a:normAutofit lnSpcReduction="10000"/>
          </a:bodyPr>
          <a:lstStyle/>
          <a:p>
            <a:r>
              <a:rPr lang="ja-JP" altLang="en-US"/>
              <a:t>知覚リスク</a:t>
            </a:r>
            <a:endParaRPr lang="en-US" altLang="ja-JP"/>
          </a:p>
          <a:p>
            <a:pPr marL="0" indent="0">
              <a:buNone/>
            </a:pPr>
            <a:r>
              <a:rPr lang="en-US" altLang="ja-JP"/>
              <a:t>	</a:t>
            </a:r>
            <a:r>
              <a:rPr lang="ja-JP" altLang="en-US"/>
              <a:t>消費者の購買時や使用時に伴うリスク</a:t>
            </a:r>
            <a:r>
              <a:rPr lang="en-US" altLang="ja-JP"/>
              <a:t>(Dune</a:t>
            </a:r>
            <a:r>
              <a:rPr lang="ja-JP" altLang="en-US"/>
              <a:t> </a:t>
            </a:r>
            <a:r>
              <a:rPr lang="en-US" altLang="ja-JP"/>
              <a:t>et</a:t>
            </a:r>
            <a:r>
              <a:rPr lang="ja-JP" altLang="en-US"/>
              <a:t> </a:t>
            </a:r>
            <a:r>
              <a:rPr lang="en-US" altLang="ja-JP"/>
              <a:t>al.,1986)</a:t>
            </a:r>
          </a:p>
          <a:p>
            <a:pPr marL="0" indent="0">
              <a:buNone/>
            </a:pPr>
            <a:r>
              <a:rPr lang="en-US" altLang="ja-JP"/>
              <a:t>	</a:t>
            </a:r>
            <a:r>
              <a:rPr lang="ja-JP" altLang="en-US"/>
              <a:t>起こりうる結果とこれからの結果の不確実性の関数</a:t>
            </a:r>
            <a:r>
              <a:rPr lang="en-US" altLang="ja-JP"/>
              <a:t>(Robertson. 1970)</a:t>
            </a:r>
          </a:p>
          <a:p>
            <a:pPr marL="0" indent="0">
              <a:buNone/>
            </a:pPr>
            <a:endParaRPr lang="en-US" altLang="ja-JP"/>
          </a:p>
          <a:p>
            <a:r>
              <a:rPr lang="ja-JP" altLang="en-US"/>
              <a:t>知覚リスクの種類</a:t>
            </a:r>
            <a:r>
              <a:rPr lang="en-US" altLang="ja-JP"/>
              <a:t>(Greenleaf </a:t>
            </a:r>
            <a:r>
              <a:rPr lang="en-US" altLang="ja-JP" err="1"/>
              <a:t>andLehmann</a:t>
            </a:r>
            <a:r>
              <a:rPr lang="en-US" altLang="ja-JP"/>
              <a:t> 1995 ; </a:t>
            </a:r>
            <a:r>
              <a:rPr lang="en-US" altLang="ja-JP" err="1"/>
              <a:t>Roselius</a:t>
            </a:r>
            <a:r>
              <a:rPr lang="en-US" altLang="ja-JP"/>
              <a:t> 1971 ; Schiffman and </a:t>
            </a:r>
            <a:r>
              <a:rPr lang="en-US" altLang="ja-JP" err="1"/>
              <a:t>Kanuk</a:t>
            </a:r>
            <a:r>
              <a:rPr lang="en-US" altLang="ja-JP"/>
              <a:t> 1997 ; Solomon et al. 1999 ; </a:t>
            </a:r>
            <a:r>
              <a:rPr lang="en-US" altLang="ja-JP" err="1"/>
              <a:t>Tsirosand</a:t>
            </a:r>
            <a:r>
              <a:rPr lang="en-US" altLang="ja-JP"/>
              <a:t> Heilman 2005)</a:t>
            </a:r>
          </a:p>
          <a:p>
            <a:pPr marL="0" indent="0">
              <a:buNone/>
            </a:pPr>
            <a:r>
              <a:rPr lang="en-US" altLang="ja-JP">
                <a:solidFill>
                  <a:srgbClr val="FF0000"/>
                </a:solidFill>
              </a:rPr>
              <a:t>	</a:t>
            </a:r>
            <a:r>
              <a:rPr lang="ja-JP" altLang="en-US">
                <a:solidFill>
                  <a:srgbClr val="FF0000"/>
                </a:solidFill>
              </a:rPr>
              <a:t>①機能的リスク</a:t>
            </a:r>
            <a:r>
              <a:rPr lang="en-US" altLang="ja-JP">
                <a:solidFill>
                  <a:srgbClr val="FF0000"/>
                </a:solidFill>
              </a:rPr>
              <a:t>	</a:t>
            </a:r>
            <a:r>
              <a:rPr lang="en-US" altLang="ja-JP"/>
              <a:t>	</a:t>
            </a:r>
            <a:r>
              <a:rPr lang="ja-JP" altLang="en-US"/>
              <a:t>②身体的リスク</a:t>
            </a:r>
            <a:r>
              <a:rPr lang="en-US" altLang="ja-JP"/>
              <a:t>		</a:t>
            </a:r>
            <a:r>
              <a:rPr lang="ja-JP" altLang="en-US">
                <a:solidFill>
                  <a:srgbClr val="FF0000"/>
                </a:solidFill>
              </a:rPr>
              <a:t>③経済的リスク</a:t>
            </a:r>
            <a:r>
              <a:rPr lang="en-US" altLang="ja-JP">
                <a:solidFill>
                  <a:srgbClr val="FF0000"/>
                </a:solidFill>
              </a:rPr>
              <a:t>	</a:t>
            </a:r>
          </a:p>
          <a:p>
            <a:pPr marL="0" indent="0">
              <a:buNone/>
            </a:pPr>
            <a:r>
              <a:rPr lang="en-US" altLang="ja-JP"/>
              <a:t>	</a:t>
            </a:r>
            <a:r>
              <a:rPr lang="ja-JP" altLang="en-US"/>
              <a:t>④社会的リスク</a:t>
            </a:r>
            <a:r>
              <a:rPr lang="en-US" altLang="ja-JP"/>
              <a:t>		</a:t>
            </a:r>
            <a:r>
              <a:rPr lang="ja-JP" altLang="en-US"/>
              <a:t>⑤心理的リスク</a:t>
            </a:r>
            <a:r>
              <a:rPr lang="en-US" altLang="ja-JP"/>
              <a:t>		</a:t>
            </a:r>
            <a:r>
              <a:rPr lang="ja-JP" altLang="en-US"/>
              <a:t>⑥時間的リスク</a:t>
            </a:r>
            <a:endParaRPr lang="en-US" altLang="ja-JP"/>
          </a:p>
          <a:p>
            <a:pPr marL="0" indent="0">
              <a:buNone/>
            </a:pPr>
            <a:endParaRPr lang="en-US" altLang="ja-JP"/>
          </a:p>
          <a:p>
            <a:r>
              <a:rPr lang="ja-JP" altLang="en-US"/>
              <a:t>知覚リスクの軽減方法</a:t>
            </a:r>
            <a:r>
              <a:rPr lang="en-US" altLang="ja-JP"/>
              <a:t>(</a:t>
            </a:r>
            <a:r>
              <a:rPr lang="en-US" altLang="ja-JP" err="1"/>
              <a:t>Tsiros</a:t>
            </a:r>
            <a:r>
              <a:rPr lang="en-US" altLang="ja-JP"/>
              <a:t> and </a:t>
            </a:r>
            <a:r>
              <a:rPr lang="en-US" altLang="ja-JP" err="1"/>
              <a:t>Heliman</a:t>
            </a:r>
            <a:r>
              <a:rPr lang="en-US" altLang="ja-JP"/>
              <a:t>, 2005)</a:t>
            </a:r>
          </a:p>
          <a:p>
            <a:pPr marL="0" indent="0">
              <a:buNone/>
            </a:pPr>
            <a:r>
              <a:rPr lang="en-US" altLang="ja-JP"/>
              <a:t>	</a:t>
            </a:r>
            <a:r>
              <a:rPr lang="ja-JP" altLang="en-US"/>
              <a:t>①対象商品の購入と変更または延期させる</a:t>
            </a:r>
            <a:endParaRPr lang="en-US" altLang="ja-JP"/>
          </a:p>
          <a:p>
            <a:pPr marL="0" indent="0">
              <a:buNone/>
            </a:pPr>
            <a:r>
              <a:rPr lang="en-US" altLang="ja-JP"/>
              <a:t>	</a:t>
            </a:r>
            <a:r>
              <a:rPr lang="ja-JP" altLang="en-US"/>
              <a:t>②よく知っているブランドを購入する</a:t>
            </a:r>
            <a:endParaRPr lang="en-US" altLang="ja-JP"/>
          </a:p>
          <a:p>
            <a:pPr marL="0" indent="0">
              <a:buNone/>
            </a:pPr>
            <a:r>
              <a:rPr lang="en-US" altLang="ja-JP">
                <a:solidFill>
                  <a:srgbClr val="FF0000"/>
                </a:solidFill>
              </a:rPr>
              <a:t>	</a:t>
            </a:r>
            <a:r>
              <a:rPr lang="ja-JP" altLang="en-US">
                <a:solidFill>
                  <a:srgbClr val="FF0000"/>
                </a:solidFill>
              </a:rPr>
              <a:t>③信用できる情報源から助言や推奨を探索する</a:t>
            </a:r>
            <a:endParaRPr lang="en-US" altLang="ja-JP">
              <a:solidFill>
                <a:srgbClr val="FF0000"/>
              </a:solidFill>
            </a:endParaRPr>
          </a:p>
          <a:p>
            <a:pPr marL="0" indent="0">
              <a:buNone/>
            </a:pPr>
            <a:r>
              <a:rPr lang="en-US" altLang="ja-JP"/>
              <a:t>	</a:t>
            </a:r>
            <a:r>
              <a:rPr lang="ja-JP" altLang="en-US"/>
              <a:t>④対象商品の見た目や賞味期限などといった購入要素を探す</a:t>
            </a:r>
            <a:endParaRPr lang="en-US" altLang="ja-JP"/>
          </a:p>
        </p:txBody>
      </p:sp>
    </p:spTree>
    <p:extLst>
      <p:ext uri="{BB962C8B-B14F-4D97-AF65-F5344CB8AC3E}">
        <p14:creationId xmlns:p14="http://schemas.microsoft.com/office/powerpoint/2010/main" val="24625374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図表 12">
            <a:extLst>
              <a:ext uri="{FF2B5EF4-FFF2-40B4-BE49-F238E27FC236}">
                <a16:creationId xmlns:a16="http://schemas.microsoft.com/office/drawing/2014/main" id="{21C275D1-CA27-9746-B8CD-5045602638D9}"/>
              </a:ext>
            </a:extLst>
          </p:cNvPr>
          <p:cNvGraphicFramePr/>
          <p:nvPr>
            <p:extLst>
              <p:ext uri="{D42A27DB-BD31-4B8C-83A1-F6EECF244321}">
                <p14:modId xmlns:p14="http://schemas.microsoft.com/office/powerpoint/2010/main" val="1855629416"/>
              </p:ext>
            </p:extLst>
          </p:nvPr>
        </p:nvGraphicFramePr>
        <p:xfrm>
          <a:off x="1129723" y="2611087"/>
          <a:ext cx="8553924" cy="39565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タイトル 1">
            <a:extLst>
              <a:ext uri="{FF2B5EF4-FFF2-40B4-BE49-F238E27FC236}">
                <a16:creationId xmlns:a16="http://schemas.microsoft.com/office/drawing/2014/main" id="{47E2E3AD-AFD2-45A0-8472-2C55682289B0}"/>
              </a:ext>
            </a:extLst>
          </p:cNvPr>
          <p:cNvSpPr>
            <a:spLocks noGrp="1"/>
          </p:cNvSpPr>
          <p:nvPr>
            <p:ph type="title"/>
          </p:nvPr>
        </p:nvSpPr>
        <p:spPr/>
        <p:txBody>
          <a:bodyPr/>
          <a:lstStyle/>
          <a:p>
            <a:r>
              <a:rPr kumimoji="1" lang="ja-JP" altLang="en-US"/>
              <a:t>仮説導出④</a:t>
            </a:r>
            <a:br>
              <a:rPr kumimoji="1" lang="en-US" altLang="ja-JP"/>
            </a:br>
            <a:endParaRPr kumimoji="1" lang="ja-JP" altLang="en-US"/>
          </a:p>
        </p:txBody>
      </p:sp>
      <p:sp>
        <p:nvSpPr>
          <p:cNvPr id="4" name="コンテンツ プレースホルダー 3">
            <a:extLst>
              <a:ext uri="{FF2B5EF4-FFF2-40B4-BE49-F238E27FC236}">
                <a16:creationId xmlns:a16="http://schemas.microsoft.com/office/drawing/2014/main" id="{D878453E-F795-1344-8F10-7808AEC7E8D6}"/>
              </a:ext>
            </a:extLst>
          </p:cNvPr>
          <p:cNvSpPr>
            <a:spLocks noGrp="1"/>
          </p:cNvSpPr>
          <p:nvPr>
            <p:ph idx="1"/>
          </p:nvPr>
        </p:nvSpPr>
        <p:spPr>
          <a:xfrm>
            <a:off x="677333" y="2160589"/>
            <a:ext cx="9358581" cy="3880773"/>
          </a:xfrm>
        </p:spPr>
        <p:txBody>
          <a:bodyPr vert="horz" lIns="91440" tIns="45720" rIns="91440" bIns="45720" rtlCol="0" anchor="t">
            <a:normAutofit/>
          </a:bodyPr>
          <a:lstStyle/>
          <a:p>
            <a:r>
              <a:rPr kumimoji="1" lang="ja-JP" altLang="en-US" dirty="0"/>
              <a:t>仮説</a:t>
            </a:r>
            <a:r>
              <a:rPr lang="en-US" altLang="ja-JP" sz="2000" dirty="0"/>
              <a:t>2-B</a:t>
            </a:r>
            <a:endParaRPr kumimoji="1" lang="en-US" altLang="ja-JP" sz="2000" dirty="0"/>
          </a:p>
          <a:p>
            <a:pPr lvl="1"/>
            <a:r>
              <a:rPr lang="ja-JP" altLang="en-US" sz="1800" dirty="0"/>
              <a:t>美味しいと感じると購買意思が向上する</a:t>
            </a:r>
            <a:endParaRPr kumimoji="1" lang="ja-JP" altLang="en-US" sz="1800" dirty="0"/>
          </a:p>
        </p:txBody>
      </p:sp>
      <p:sp>
        <p:nvSpPr>
          <p:cNvPr id="12" name="角丸四角形吹き出し 11">
            <a:extLst>
              <a:ext uri="{FF2B5EF4-FFF2-40B4-BE49-F238E27FC236}">
                <a16:creationId xmlns:a16="http://schemas.microsoft.com/office/drawing/2014/main" id="{965AE876-D8B4-6B4E-AB87-E03217A19DBC}"/>
              </a:ext>
            </a:extLst>
          </p:cNvPr>
          <p:cNvSpPr/>
          <p:nvPr/>
        </p:nvSpPr>
        <p:spPr>
          <a:xfrm>
            <a:off x="6385310" y="5395632"/>
            <a:ext cx="3319014" cy="908865"/>
          </a:xfrm>
          <a:prstGeom prst="wedgeRoundRectCallout">
            <a:avLst>
              <a:gd name="adj1" fmla="val -20042"/>
              <a:gd name="adj2" fmla="val -88499"/>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機能的リスクの軽減</a:t>
            </a:r>
            <a:endParaRPr kumimoji="1" lang="en-US" altLang="ja-JP" dirty="0">
              <a:solidFill>
                <a:sysClr val="windowText" lastClr="000000"/>
              </a:solidFill>
            </a:endParaRPr>
          </a:p>
          <a:p>
            <a:pPr algn="ctr"/>
            <a:r>
              <a:rPr kumimoji="1" lang="ja-JP" altLang="en-US" dirty="0">
                <a:solidFill>
                  <a:sysClr val="windowText" lastClr="000000"/>
                </a:solidFill>
              </a:rPr>
              <a:t>「事前に大体の味がわかる」</a:t>
            </a:r>
          </a:p>
        </p:txBody>
      </p:sp>
      <p:sp>
        <p:nvSpPr>
          <p:cNvPr id="14" name="角丸四角形吹き出し 13">
            <a:extLst>
              <a:ext uri="{FF2B5EF4-FFF2-40B4-BE49-F238E27FC236}">
                <a16:creationId xmlns:a16="http://schemas.microsoft.com/office/drawing/2014/main" id="{E5EC1EE8-A682-6A40-B7E1-385ECDC4D8DB}"/>
              </a:ext>
            </a:extLst>
          </p:cNvPr>
          <p:cNvSpPr/>
          <p:nvPr/>
        </p:nvSpPr>
        <p:spPr>
          <a:xfrm>
            <a:off x="5682413" y="2529096"/>
            <a:ext cx="3319015" cy="1379349"/>
          </a:xfrm>
          <a:prstGeom prst="wedgeRoundRectCallout">
            <a:avLst>
              <a:gd name="adj1" fmla="val 5978"/>
              <a:gd name="adj2" fmla="val 63420"/>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経済的リスクの軽減</a:t>
            </a:r>
            <a:endParaRPr kumimoji="1" lang="en-US" altLang="ja-JP" dirty="0">
              <a:solidFill>
                <a:sysClr val="windowText" lastClr="000000"/>
              </a:solidFill>
            </a:endParaRPr>
          </a:p>
          <a:p>
            <a:pPr algn="ctr"/>
            <a:r>
              <a:rPr kumimoji="1" lang="ja-JP" altLang="en-US" dirty="0">
                <a:solidFill>
                  <a:sysClr val="windowText" lastClr="000000"/>
                </a:solidFill>
              </a:rPr>
              <a:t>「購買前に知ることで余計なコストを削減できる」</a:t>
            </a:r>
          </a:p>
        </p:txBody>
      </p:sp>
    </p:spTree>
    <p:extLst>
      <p:ext uri="{BB962C8B-B14F-4D97-AF65-F5344CB8AC3E}">
        <p14:creationId xmlns:p14="http://schemas.microsoft.com/office/powerpoint/2010/main" val="41008672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26EDD3-6B70-4C44-8E10-A87CB4FC2A14}"/>
              </a:ext>
            </a:extLst>
          </p:cNvPr>
          <p:cNvSpPr>
            <a:spLocks noGrp="1"/>
          </p:cNvSpPr>
          <p:nvPr>
            <p:ph type="title"/>
          </p:nvPr>
        </p:nvSpPr>
        <p:spPr/>
        <p:txBody>
          <a:bodyPr/>
          <a:lstStyle/>
          <a:p>
            <a:r>
              <a:rPr lang="ja-JP" altLang="en-US" dirty="0"/>
              <a:t>仮説導出⑤</a:t>
            </a:r>
            <a:endParaRPr kumimoji="1" lang="ja-JP" altLang="en-US" dirty="0"/>
          </a:p>
        </p:txBody>
      </p:sp>
      <p:grpSp>
        <p:nvGrpSpPr>
          <p:cNvPr id="5" name="グループ化 4">
            <a:extLst>
              <a:ext uri="{FF2B5EF4-FFF2-40B4-BE49-F238E27FC236}">
                <a16:creationId xmlns:a16="http://schemas.microsoft.com/office/drawing/2014/main" id="{9278CCE3-0F69-5547-A5FB-6DDCB3E544C6}"/>
              </a:ext>
            </a:extLst>
          </p:cNvPr>
          <p:cNvGrpSpPr/>
          <p:nvPr/>
        </p:nvGrpSpPr>
        <p:grpSpPr>
          <a:xfrm>
            <a:off x="2113106" y="4339449"/>
            <a:ext cx="7555073" cy="1673007"/>
            <a:chOff x="1953491" y="2864749"/>
            <a:chExt cx="7555073" cy="1471724"/>
          </a:xfrm>
        </p:grpSpPr>
        <p:sp>
          <p:nvSpPr>
            <p:cNvPr id="4" name="四角形: 角を丸くする 3">
              <a:extLst>
                <a:ext uri="{FF2B5EF4-FFF2-40B4-BE49-F238E27FC236}">
                  <a16:creationId xmlns:a16="http://schemas.microsoft.com/office/drawing/2014/main" id="{4D2E6430-6415-4F8C-8AB7-1EEA3BC3379F}"/>
                </a:ext>
              </a:extLst>
            </p:cNvPr>
            <p:cNvSpPr/>
            <p:nvPr/>
          </p:nvSpPr>
          <p:spPr>
            <a:xfrm>
              <a:off x="1953491" y="2864749"/>
              <a:ext cx="7295366" cy="1471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6" name="テキスト ボックス 5">
              <a:extLst>
                <a:ext uri="{FF2B5EF4-FFF2-40B4-BE49-F238E27FC236}">
                  <a16:creationId xmlns:a16="http://schemas.microsoft.com/office/drawing/2014/main" id="{D5D304A8-4BFB-493D-8905-7513E5553C32}"/>
                </a:ext>
              </a:extLst>
            </p:cNvPr>
            <p:cNvSpPr txBox="1"/>
            <p:nvPr/>
          </p:nvSpPr>
          <p:spPr>
            <a:xfrm>
              <a:off x="2112047" y="3000446"/>
              <a:ext cx="7396517" cy="1200329"/>
            </a:xfrm>
            <a:prstGeom prst="rect">
              <a:avLst/>
            </a:prstGeom>
            <a:noFill/>
          </p:spPr>
          <p:txBody>
            <a:bodyPr wrap="square" rtlCol="0">
              <a:spAutoFit/>
            </a:bodyPr>
            <a:lstStyle/>
            <a:p>
              <a:r>
                <a:rPr lang="ja-JP" altLang="en-US" sz="2400" b="1">
                  <a:solidFill>
                    <a:schemeClr val="bg1"/>
                  </a:solidFill>
                </a:rPr>
                <a:t>仮説３</a:t>
              </a:r>
              <a:endParaRPr kumimoji="1" lang="en-US" altLang="ja-JP" sz="2400" b="1">
                <a:solidFill>
                  <a:schemeClr val="bg1"/>
                </a:solidFill>
              </a:endParaRPr>
            </a:p>
            <a:p>
              <a:pPr algn="ctr"/>
              <a:r>
                <a:rPr kumimoji="1" lang="ja-JP" altLang="en-US" sz="2400" b="1">
                  <a:solidFill>
                    <a:schemeClr val="bg1"/>
                  </a:solidFill>
                </a:rPr>
                <a:t>非計画購買において</a:t>
              </a:r>
              <a:endParaRPr kumimoji="1" lang="en-US" altLang="ja-JP" sz="2400" b="1">
                <a:solidFill>
                  <a:schemeClr val="bg1"/>
                </a:solidFill>
              </a:endParaRPr>
            </a:p>
            <a:p>
              <a:pPr algn="ctr"/>
              <a:r>
                <a:rPr kumimoji="1" lang="ja-JP" altLang="en-US" sz="2400" b="1">
                  <a:solidFill>
                    <a:schemeClr val="bg1"/>
                  </a:solidFill>
                </a:rPr>
                <a:t>シズルワードが購買意思を向上させる</a:t>
              </a:r>
            </a:p>
          </p:txBody>
        </p:sp>
      </p:grpSp>
      <p:sp>
        <p:nvSpPr>
          <p:cNvPr id="7" name="テキスト ボックス 6">
            <a:extLst>
              <a:ext uri="{FF2B5EF4-FFF2-40B4-BE49-F238E27FC236}">
                <a16:creationId xmlns:a16="http://schemas.microsoft.com/office/drawing/2014/main" id="{942C3CA9-E396-964C-82DE-513F61E0610F}"/>
              </a:ext>
            </a:extLst>
          </p:cNvPr>
          <p:cNvSpPr txBox="1"/>
          <p:nvPr/>
        </p:nvSpPr>
        <p:spPr>
          <a:xfrm>
            <a:off x="1744305" y="2242766"/>
            <a:ext cx="8032968" cy="707886"/>
          </a:xfrm>
          <a:prstGeom prst="rect">
            <a:avLst/>
          </a:prstGeom>
          <a:noFill/>
        </p:spPr>
        <p:txBody>
          <a:bodyPr wrap="none" rtlCol="0" anchor="t">
            <a:spAutoFit/>
          </a:bodyPr>
          <a:lstStyle/>
          <a:p>
            <a:r>
              <a:rPr kumimoji="1" lang="ja-JP" altLang="en-US" sz="2000" dirty="0"/>
              <a:t>仮説１</a:t>
            </a:r>
            <a:r>
              <a:rPr kumimoji="1" lang="en-US" altLang="ja-JP" sz="2000" dirty="0"/>
              <a:t>	</a:t>
            </a:r>
            <a:r>
              <a:rPr kumimoji="1" lang="ja-JP" altLang="en-US" sz="2000" dirty="0"/>
              <a:t>非計画購買においてシズル・ワードは商品選好を向上させる</a:t>
            </a:r>
            <a:endParaRPr kumimoji="1" lang="en-US" altLang="ja-JP" sz="2000" dirty="0"/>
          </a:p>
          <a:p>
            <a:r>
              <a:rPr kumimoji="1" lang="ja-JP" altLang="en-US" sz="2000" dirty="0"/>
              <a:t>仮説２</a:t>
            </a:r>
            <a:r>
              <a:rPr kumimoji="1" lang="en-US" altLang="ja-JP" sz="2000" dirty="0"/>
              <a:t>	</a:t>
            </a:r>
            <a:r>
              <a:rPr kumimoji="1" lang="ja-JP" altLang="en-US" sz="2000" dirty="0"/>
              <a:t>シズル・ワードを見ると購買意図が向上する</a:t>
            </a:r>
            <a:endParaRPr lang="ja-JP" altLang="en-US" sz="2000" dirty="0">
              <a:latin typeface="メイリオ"/>
              <a:ea typeface="メイリオ"/>
            </a:endParaRPr>
          </a:p>
        </p:txBody>
      </p:sp>
      <p:sp>
        <p:nvSpPr>
          <p:cNvPr id="8" name="下矢印 7">
            <a:extLst>
              <a:ext uri="{FF2B5EF4-FFF2-40B4-BE49-F238E27FC236}">
                <a16:creationId xmlns:a16="http://schemas.microsoft.com/office/drawing/2014/main" id="{2AC966A2-6405-BA4F-A0A2-CA85C342C322}"/>
              </a:ext>
            </a:extLst>
          </p:cNvPr>
          <p:cNvSpPr/>
          <p:nvPr/>
        </p:nvSpPr>
        <p:spPr>
          <a:xfrm>
            <a:off x="5407498" y="3386310"/>
            <a:ext cx="706582" cy="7897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51092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89817B-089C-3D47-BAA6-1969102206F0}"/>
              </a:ext>
            </a:extLst>
          </p:cNvPr>
          <p:cNvSpPr>
            <a:spLocks noGrp="1"/>
          </p:cNvSpPr>
          <p:nvPr>
            <p:ph type="title"/>
          </p:nvPr>
        </p:nvSpPr>
        <p:spPr>
          <a:xfrm>
            <a:off x="635770" y="641148"/>
            <a:ext cx="8596668" cy="1320800"/>
          </a:xfrm>
        </p:spPr>
        <p:txBody>
          <a:bodyPr/>
          <a:lstStyle/>
          <a:p>
            <a:r>
              <a:rPr kumimoji="1" lang="ja-JP" altLang="en-US">
                <a:ln w="0"/>
              </a:rPr>
              <a:t>今後の課題</a:t>
            </a:r>
            <a:endParaRPr kumimoji="1" lang="ja-JP" altLang="en-US">
              <a:ln w="0"/>
              <a:solidFill>
                <a:srgbClr val="FF0000"/>
              </a:solidFill>
            </a:endParaRPr>
          </a:p>
        </p:txBody>
      </p:sp>
      <p:sp>
        <p:nvSpPr>
          <p:cNvPr id="4" name="コンテンツ プレースホルダー 3">
            <a:extLst>
              <a:ext uri="{FF2B5EF4-FFF2-40B4-BE49-F238E27FC236}">
                <a16:creationId xmlns:a16="http://schemas.microsoft.com/office/drawing/2014/main" id="{3F036EFC-B78A-CA41-AC69-71F77DD263D2}"/>
              </a:ext>
            </a:extLst>
          </p:cNvPr>
          <p:cNvSpPr>
            <a:spLocks noGrp="1"/>
          </p:cNvSpPr>
          <p:nvPr>
            <p:ph idx="1"/>
          </p:nvPr>
        </p:nvSpPr>
        <p:spPr>
          <a:xfrm>
            <a:off x="987329" y="1434379"/>
            <a:ext cx="9325904" cy="4407621"/>
          </a:xfrm>
        </p:spPr>
        <p:txBody>
          <a:bodyPr vert="horz" lIns="91440" tIns="45720" rIns="91440" bIns="45720" rtlCol="0" anchor="t">
            <a:normAutofit/>
          </a:bodyPr>
          <a:lstStyle/>
          <a:p>
            <a:r>
              <a:rPr lang="ja-JP" altLang="en-US" dirty="0"/>
              <a:t>検証方法　　</a:t>
            </a:r>
            <a:endParaRPr lang="en-US" altLang="ja-JP" dirty="0"/>
          </a:p>
          <a:p>
            <a:pPr lvl="1"/>
            <a:r>
              <a:rPr lang="ja-JP" altLang="en-US" dirty="0"/>
              <a:t>アンケートを用いて購買意図の変化を見る。</a:t>
            </a:r>
            <a:endParaRPr lang="en-US" altLang="ja-JP" dirty="0"/>
          </a:p>
          <a:p>
            <a:pPr lvl="2"/>
            <a:r>
              <a:rPr lang="ja-JP" altLang="en-US" dirty="0"/>
              <a:t>（仮）シズル・ワードが付いているパッケージとついていないパッケージを比較</a:t>
            </a:r>
            <a:endParaRPr lang="en-US" altLang="ja-JP" dirty="0"/>
          </a:p>
          <a:p>
            <a:pPr lvl="3"/>
            <a:r>
              <a:rPr lang="ja-JP" altLang="en-US" dirty="0"/>
              <a:t>各項目を５段階で評価する。</a:t>
            </a:r>
            <a:endParaRPr lang="en-US" altLang="ja-JP" dirty="0"/>
          </a:p>
          <a:p>
            <a:pPr lvl="3">
              <a:buFont typeface="+mj-lt"/>
              <a:buAutoNum type="arabicPeriod"/>
            </a:pPr>
            <a:r>
              <a:rPr lang="ja-JP" altLang="en-US" dirty="0"/>
              <a:t>美味しそう</a:t>
            </a:r>
            <a:endParaRPr lang="en-US" altLang="ja-JP" dirty="0"/>
          </a:p>
          <a:p>
            <a:pPr lvl="3">
              <a:buFont typeface="+mj-lt"/>
              <a:buAutoNum type="arabicPeriod"/>
            </a:pPr>
            <a:r>
              <a:rPr lang="ja-JP" altLang="en-US" dirty="0"/>
              <a:t>欲しい</a:t>
            </a:r>
            <a:endParaRPr lang="en-US" altLang="ja-JP" dirty="0"/>
          </a:p>
          <a:p>
            <a:pPr lvl="3">
              <a:buFont typeface="+mj-lt"/>
              <a:buAutoNum type="arabicPeriod"/>
            </a:pPr>
            <a:r>
              <a:rPr lang="ja-JP" altLang="en-US" dirty="0"/>
              <a:t>買いたい</a:t>
            </a:r>
            <a:endParaRPr lang="en-US" altLang="ja-JP" dirty="0"/>
          </a:p>
          <a:p>
            <a:r>
              <a:rPr lang="ja-JP" altLang="en-US" dirty="0"/>
              <a:t>仮説</a:t>
            </a:r>
            <a:r>
              <a:rPr lang="ja-JP" altLang="en-US" dirty="0">
                <a:latin typeface="メイリオ"/>
                <a:ea typeface="メイリオ"/>
              </a:rPr>
              <a:t>を裏付ける理論を探す</a:t>
            </a:r>
            <a:endParaRPr lang="en-US" altLang="ja-JP" dirty="0"/>
          </a:p>
          <a:p>
            <a:r>
              <a:rPr lang="ja-JP" altLang="en-US" dirty="0"/>
              <a:t>シズルワードを捉える新たな視点を探す</a:t>
            </a:r>
            <a:endParaRPr lang="en-US" altLang="ja-JP" dirty="0"/>
          </a:p>
          <a:p>
            <a:r>
              <a:rPr lang="ja-JP" altLang="en-US" dirty="0"/>
              <a:t>購買意思の向上に繋げていく仮説の追加を考える</a:t>
            </a:r>
            <a:endParaRPr lang="en-US" altLang="ja-JP" dirty="0"/>
          </a:p>
          <a:p>
            <a:endParaRPr lang="en-US" altLang="ja-JP" dirty="0"/>
          </a:p>
          <a:p>
            <a:endParaRPr lang="en-US" altLang="ja-JP" dirty="0"/>
          </a:p>
        </p:txBody>
      </p:sp>
    </p:spTree>
    <p:extLst>
      <p:ext uri="{BB962C8B-B14F-4D97-AF65-F5344CB8AC3E}">
        <p14:creationId xmlns:p14="http://schemas.microsoft.com/office/powerpoint/2010/main" val="17050680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89817B-089C-3D47-BAA6-1969102206F0}"/>
              </a:ext>
            </a:extLst>
          </p:cNvPr>
          <p:cNvSpPr>
            <a:spLocks noGrp="1"/>
          </p:cNvSpPr>
          <p:nvPr>
            <p:ph type="title"/>
          </p:nvPr>
        </p:nvSpPr>
        <p:spPr>
          <a:xfrm>
            <a:off x="634202" y="652730"/>
            <a:ext cx="8596668" cy="1320800"/>
          </a:xfrm>
        </p:spPr>
        <p:txBody>
          <a:bodyPr/>
          <a:lstStyle/>
          <a:p>
            <a:r>
              <a:rPr kumimoji="1" lang="ja-JP" altLang="en-US" dirty="0">
                <a:ln w="0"/>
              </a:rPr>
              <a:t>参考文献</a:t>
            </a:r>
          </a:p>
        </p:txBody>
      </p:sp>
      <p:sp>
        <p:nvSpPr>
          <p:cNvPr id="4" name="コンテンツ プレースホルダー 3">
            <a:extLst>
              <a:ext uri="{FF2B5EF4-FFF2-40B4-BE49-F238E27FC236}">
                <a16:creationId xmlns:a16="http://schemas.microsoft.com/office/drawing/2014/main" id="{3F036EFC-B78A-CA41-AC69-71F77DD263D2}"/>
              </a:ext>
            </a:extLst>
          </p:cNvPr>
          <p:cNvSpPr>
            <a:spLocks noGrp="1"/>
          </p:cNvSpPr>
          <p:nvPr>
            <p:ph idx="1"/>
          </p:nvPr>
        </p:nvSpPr>
        <p:spPr>
          <a:xfrm>
            <a:off x="167012" y="1557547"/>
            <a:ext cx="11514666" cy="5301845"/>
          </a:xfrm>
        </p:spPr>
        <p:txBody>
          <a:bodyPr vert="horz" lIns="91440" tIns="45720" rIns="91440" bIns="45720" rtlCol="0" anchor="t">
            <a:normAutofit fontScale="77500" lnSpcReduction="20000"/>
          </a:bodyPr>
          <a:lstStyle/>
          <a:p>
            <a:pPr marL="0" indent="0">
              <a:buNone/>
            </a:pPr>
            <a:r>
              <a:rPr lang="ja-JP" altLang="en-US" dirty="0">
                <a:solidFill>
                  <a:schemeClr val="tx1"/>
                </a:solidFill>
              </a:rPr>
              <a:t>・宮下雄治</a:t>
            </a:r>
            <a:r>
              <a:rPr lang="en-US" altLang="ja-JP" dirty="0">
                <a:solidFill>
                  <a:schemeClr val="tx1"/>
                </a:solidFill>
              </a:rPr>
              <a:t>(2011)</a:t>
            </a:r>
            <a:r>
              <a:rPr lang="ja-JP" altLang="en-US" dirty="0">
                <a:solidFill>
                  <a:schemeClr val="tx1"/>
                </a:solidFill>
              </a:rPr>
              <a:t>「</a:t>
            </a:r>
            <a:r>
              <a:rPr lang="en-US" altLang="ja-JP" dirty="0">
                <a:solidFill>
                  <a:schemeClr val="tx1"/>
                </a:solidFill>
              </a:rPr>
              <a:t>PB</a:t>
            </a:r>
            <a:r>
              <a:rPr lang="ja-JP" altLang="en-US" dirty="0">
                <a:solidFill>
                  <a:schemeClr val="tx1"/>
                </a:solidFill>
              </a:rPr>
              <a:t>に対する消費者の知覚リスクと商品評価」</a:t>
            </a:r>
            <a:r>
              <a:rPr lang="en-US" altLang="ja-JP" dirty="0">
                <a:solidFill>
                  <a:schemeClr val="tx1"/>
                </a:solidFill>
              </a:rPr>
              <a:t>,</a:t>
            </a:r>
            <a:r>
              <a:rPr lang="ja-JP" altLang="en-US" dirty="0">
                <a:solidFill>
                  <a:schemeClr val="tx1"/>
                </a:solidFill>
              </a:rPr>
              <a:t>マーケティングジャーナル </a:t>
            </a:r>
            <a:r>
              <a:rPr lang="en-US" altLang="ja-JP" dirty="0">
                <a:solidFill>
                  <a:schemeClr val="tx1"/>
                </a:solidFill>
              </a:rPr>
              <a:t>Vol.31 No.1 pp.82-84</a:t>
            </a:r>
            <a:r>
              <a:rPr lang="ja-JP" altLang="en-US" dirty="0">
                <a:solidFill>
                  <a:schemeClr val="tx1"/>
                </a:solidFill>
              </a:rPr>
              <a:t> </a:t>
            </a:r>
            <a:endParaRPr lang="en-US" altLang="ja-JP" dirty="0">
              <a:solidFill>
                <a:schemeClr val="tx1"/>
              </a:solidFill>
            </a:endParaRPr>
          </a:p>
          <a:p>
            <a:pPr marL="0" indent="0">
              <a:buNone/>
            </a:pPr>
            <a:r>
              <a:rPr lang="en-US" altLang="ja-JP" dirty="0">
                <a:solidFill>
                  <a:schemeClr val="tx1"/>
                </a:solidFill>
              </a:rPr>
              <a:t>		</a:t>
            </a:r>
            <a:r>
              <a:rPr lang="en-US" altLang="ja-JP" dirty="0">
                <a:solidFill>
                  <a:schemeClr val="tx1"/>
                </a:solidFill>
                <a:hlinkClick r:id="rId2"/>
              </a:rPr>
              <a:t>https://www.j-mac.or.jp/mj/download.php?file_id=239</a:t>
            </a:r>
            <a:endParaRPr lang="en-US" altLang="ja-JP" dirty="0">
              <a:solidFill>
                <a:schemeClr val="tx1"/>
              </a:solidFill>
            </a:endParaRPr>
          </a:p>
          <a:p>
            <a:pPr marL="0" indent="0">
              <a:buNone/>
            </a:pPr>
            <a:r>
              <a:rPr lang="ja-JP" altLang="en-US" dirty="0">
                <a:solidFill>
                  <a:schemeClr val="tx1"/>
                </a:solidFill>
              </a:rPr>
              <a:t>・（株）</a:t>
            </a:r>
            <a:r>
              <a:rPr lang="en-US" altLang="ja-JP" dirty="0">
                <a:solidFill>
                  <a:schemeClr val="tx1"/>
                </a:solidFill>
              </a:rPr>
              <a:t>BMFT(2016)</a:t>
            </a:r>
            <a:r>
              <a:rPr lang="ja-JP" altLang="en-US" dirty="0">
                <a:solidFill>
                  <a:schemeClr val="tx1"/>
                </a:solidFill>
              </a:rPr>
              <a:t>　</a:t>
            </a:r>
            <a:r>
              <a:rPr lang="en-US" altLang="ja-JP" dirty="0">
                <a:solidFill>
                  <a:schemeClr val="tx1"/>
                </a:solidFill>
              </a:rPr>
              <a:t>『SIZZLE</a:t>
            </a:r>
            <a:r>
              <a:rPr lang="ja-JP" altLang="en-US" dirty="0">
                <a:solidFill>
                  <a:schemeClr val="tx1"/>
                </a:solidFill>
              </a:rPr>
              <a:t>　</a:t>
            </a:r>
            <a:r>
              <a:rPr lang="en-US" altLang="ja-JP" dirty="0">
                <a:solidFill>
                  <a:schemeClr val="tx1"/>
                </a:solidFill>
              </a:rPr>
              <a:t>WORD</a:t>
            </a:r>
            <a:r>
              <a:rPr lang="ja-JP" altLang="en-US" dirty="0">
                <a:solidFill>
                  <a:schemeClr val="tx1"/>
                </a:solidFill>
              </a:rPr>
              <a:t>「おいしいを感じる言葉」調査報告”</a:t>
            </a:r>
            <a:r>
              <a:rPr lang="en-US" altLang="ja-JP" dirty="0">
                <a:solidFill>
                  <a:schemeClr val="tx1"/>
                </a:solidFill>
              </a:rPr>
              <a:t>』</a:t>
            </a:r>
          </a:p>
          <a:p>
            <a:pPr marL="0" indent="0">
              <a:buNone/>
            </a:pPr>
            <a:r>
              <a:rPr lang="ja-JP" altLang="en-US" dirty="0">
                <a:solidFill>
                  <a:schemeClr val="tx1"/>
                </a:solidFill>
              </a:rPr>
              <a:t>・加藤大介</a:t>
            </a:r>
            <a:r>
              <a:rPr lang="en-US" altLang="ja-JP" dirty="0">
                <a:solidFill>
                  <a:schemeClr val="tx1"/>
                </a:solidFill>
              </a:rPr>
              <a:t>(2016) </a:t>
            </a:r>
            <a:r>
              <a:rPr lang="ja-JP" altLang="en-US" dirty="0">
                <a:solidFill>
                  <a:schemeClr val="tx1"/>
                </a:solidFill>
              </a:rPr>
              <a:t>「インターンネット上のおいしさ表現と食品の関係を用いた商品検索手法」</a:t>
            </a:r>
            <a:r>
              <a:rPr lang="en-US" altLang="ja-JP" dirty="0">
                <a:solidFill>
                  <a:schemeClr val="tx1"/>
                </a:solidFill>
              </a:rPr>
              <a:t>,</a:t>
            </a:r>
            <a:r>
              <a:rPr lang="ja-JP" altLang="en-US" dirty="0">
                <a:solidFill>
                  <a:schemeClr val="tx1"/>
                </a:solidFill>
              </a:rPr>
              <a:t>甲南大学大学院自然科学研究科 </a:t>
            </a:r>
            <a:r>
              <a:rPr lang="en-US" altLang="ja-JP" dirty="0">
                <a:solidFill>
                  <a:schemeClr val="tx1"/>
                </a:solidFill>
              </a:rPr>
              <a:t>pp.33-34</a:t>
            </a:r>
          </a:p>
          <a:p>
            <a:pPr marL="0" indent="0">
              <a:buNone/>
            </a:pPr>
            <a:r>
              <a:rPr lang="ja-JP" altLang="en-US" dirty="0">
                <a:solidFill>
                  <a:schemeClr val="tx1"/>
                </a:solidFill>
              </a:rPr>
              <a:t>・田守育啓</a:t>
            </a:r>
            <a:r>
              <a:rPr lang="en-US" altLang="ja-JP" dirty="0">
                <a:solidFill>
                  <a:schemeClr val="tx1"/>
                </a:solidFill>
              </a:rPr>
              <a:t>,</a:t>
            </a:r>
            <a:r>
              <a:rPr lang="ja-JP" altLang="en-US" dirty="0">
                <a:solidFill>
                  <a:schemeClr val="tx1"/>
                </a:solidFill>
              </a:rPr>
              <a:t>ローレンス</a:t>
            </a:r>
            <a:r>
              <a:rPr lang="en-US" altLang="ja-JP" dirty="0">
                <a:solidFill>
                  <a:schemeClr val="tx1"/>
                </a:solidFill>
              </a:rPr>
              <a:t>(1999)『</a:t>
            </a:r>
            <a:r>
              <a:rPr lang="ja-JP" altLang="en-US" dirty="0">
                <a:solidFill>
                  <a:schemeClr val="tx1"/>
                </a:solidFill>
              </a:rPr>
              <a:t>オノマトペ</a:t>
            </a:r>
            <a:r>
              <a:rPr lang="en-US" altLang="ja-JP" dirty="0">
                <a:solidFill>
                  <a:schemeClr val="tx1"/>
                </a:solidFill>
              </a:rPr>
              <a:t>-</a:t>
            </a:r>
            <a:r>
              <a:rPr lang="ja-JP" altLang="en-US" dirty="0">
                <a:solidFill>
                  <a:schemeClr val="tx1"/>
                </a:solidFill>
              </a:rPr>
              <a:t>形態と意味</a:t>
            </a:r>
            <a:r>
              <a:rPr lang="en-US" altLang="ja-JP" dirty="0">
                <a:solidFill>
                  <a:schemeClr val="tx1"/>
                </a:solidFill>
              </a:rPr>
              <a:t>-』,</a:t>
            </a:r>
            <a:r>
              <a:rPr lang="ja-JP" altLang="en-US" dirty="0" err="1">
                <a:solidFill>
                  <a:schemeClr val="tx1"/>
                </a:solidFill>
              </a:rPr>
              <a:t>くろし</a:t>
            </a:r>
            <a:r>
              <a:rPr lang="ja-JP" altLang="en-US" dirty="0">
                <a:solidFill>
                  <a:schemeClr val="tx1"/>
                </a:solidFill>
              </a:rPr>
              <a:t>お出版</a:t>
            </a:r>
            <a:endParaRPr lang="en-US" altLang="ja-JP" dirty="0">
              <a:solidFill>
                <a:schemeClr val="tx1"/>
              </a:solidFill>
            </a:endParaRPr>
          </a:p>
          <a:p>
            <a:pPr marL="0" indent="0">
              <a:buNone/>
            </a:pPr>
            <a:r>
              <a:rPr lang="ja-JP" altLang="en-US" dirty="0">
                <a:solidFill>
                  <a:schemeClr val="tx1"/>
                </a:solidFill>
                <a:latin typeface="メイリオ"/>
                <a:ea typeface="メイリオ"/>
              </a:rPr>
              <a:t>・</a:t>
            </a:r>
            <a:r>
              <a:rPr lang="ja-JP" altLang="en-US" dirty="0">
                <a:solidFill>
                  <a:schemeClr val="tx1"/>
                </a:solidFill>
              </a:rPr>
              <a:t> 池田光輝</a:t>
            </a:r>
            <a:r>
              <a:rPr lang="en-US" altLang="ja-JP" dirty="0">
                <a:solidFill>
                  <a:schemeClr val="tx1"/>
                </a:solidFill>
              </a:rPr>
              <a:t>,</a:t>
            </a:r>
            <a:r>
              <a:rPr lang="ja-JP" altLang="en-US" dirty="0">
                <a:solidFill>
                  <a:schemeClr val="tx1"/>
                </a:solidFill>
              </a:rPr>
              <a:t>遠藤航太</a:t>
            </a:r>
            <a:r>
              <a:rPr lang="en-US" altLang="ja-JP" dirty="0">
                <a:solidFill>
                  <a:schemeClr val="tx1"/>
                </a:solidFill>
              </a:rPr>
              <a:t>,</a:t>
            </a:r>
            <a:r>
              <a:rPr lang="ja-JP" altLang="en-US" dirty="0">
                <a:solidFill>
                  <a:schemeClr val="tx1"/>
                </a:solidFill>
              </a:rPr>
              <a:t>須崎藍美</a:t>
            </a:r>
            <a:r>
              <a:rPr lang="en-US" altLang="ja-JP" dirty="0">
                <a:solidFill>
                  <a:schemeClr val="tx1"/>
                </a:solidFill>
              </a:rPr>
              <a:t>,</a:t>
            </a:r>
            <a:r>
              <a:rPr lang="ja-JP" altLang="en-US" dirty="0">
                <a:solidFill>
                  <a:schemeClr val="tx1"/>
                </a:solidFill>
              </a:rPr>
              <a:t>福井彩乃</a:t>
            </a:r>
            <a:r>
              <a:rPr lang="en-US" altLang="ja-JP" dirty="0">
                <a:solidFill>
                  <a:schemeClr val="tx1"/>
                </a:solidFill>
              </a:rPr>
              <a:t>,</a:t>
            </a:r>
            <a:r>
              <a:rPr lang="ja-JP" altLang="en-US" dirty="0">
                <a:solidFill>
                  <a:schemeClr val="tx1"/>
                </a:solidFill>
              </a:rPr>
              <a:t>道木怜奈</a:t>
            </a:r>
            <a:r>
              <a:rPr lang="en-US" altLang="ja-JP" dirty="0">
                <a:solidFill>
                  <a:schemeClr val="tx1"/>
                </a:solidFill>
              </a:rPr>
              <a:t>,</a:t>
            </a:r>
            <a:r>
              <a:rPr lang="ja-JP" altLang="en-US" dirty="0">
                <a:solidFill>
                  <a:schemeClr val="tx1"/>
                </a:solidFill>
              </a:rPr>
              <a:t>吉房良「オノマトペ表現が消費者の商品選好への影響を与える要因の解明」</a:t>
            </a:r>
            <a:r>
              <a:rPr lang="en-US" altLang="ja-JP" dirty="0">
                <a:solidFill>
                  <a:schemeClr val="tx1"/>
                </a:solidFill>
              </a:rPr>
              <a:t>,</a:t>
            </a:r>
            <a:r>
              <a:rPr lang="ja-JP" altLang="en-US" dirty="0">
                <a:solidFill>
                  <a:schemeClr val="tx1"/>
                </a:solidFill>
              </a:rPr>
              <a:t>早稲田大学       </a:t>
            </a:r>
            <a:r>
              <a:rPr lang="en-US" altLang="ja-JP" dirty="0">
                <a:solidFill>
                  <a:schemeClr val="tx1"/>
                </a:solidFill>
              </a:rPr>
              <a:t>         pp.3-5</a:t>
            </a:r>
          </a:p>
          <a:p>
            <a:pPr marL="0" indent="0">
              <a:buNone/>
            </a:pPr>
            <a:r>
              <a:rPr lang="ja-JP" altLang="en-US" dirty="0">
                <a:solidFill>
                  <a:schemeClr val="tx1"/>
                </a:solidFill>
              </a:rPr>
              <a:t>・矢口幸康</a:t>
            </a:r>
            <a:r>
              <a:rPr lang="en-US" altLang="ja-JP" dirty="0">
                <a:solidFill>
                  <a:schemeClr val="tx1"/>
                </a:solidFill>
              </a:rPr>
              <a:t>(2011) </a:t>
            </a:r>
            <a:r>
              <a:rPr lang="ja-JP" altLang="en-US" dirty="0">
                <a:solidFill>
                  <a:schemeClr val="tx1"/>
                </a:solidFill>
              </a:rPr>
              <a:t>「オノマトペをもちいた共感覚的表現の意味理解構造」</a:t>
            </a:r>
            <a:r>
              <a:rPr lang="en-US" altLang="ja-JP" dirty="0">
                <a:solidFill>
                  <a:schemeClr val="tx1"/>
                </a:solidFill>
              </a:rPr>
              <a:t>,</a:t>
            </a:r>
            <a:r>
              <a:rPr lang="ja-JP" altLang="en-US" dirty="0">
                <a:solidFill>
                  <a:schemeClr val="tx1"/>
                </a:solidFill>
              </a:rPr>
              <a:t>法政大学大学院人文科学研究科 </a:t>
            </a:r>
            <a:r>
              <a:rPr lang="en-US" altLang="ja-JP" dirty="0">
                <a:solidFill>
                  <a:schemeClr val="tx1"/>
                </a:solidFill>
              </a:rPr>
              <a:t>pp.119-121</a:t>
            </a:r>
          </a:p>
          <a:p>
            <a:pPr marL="0" indent="0">
              <a:buNone/>
            </a:pPr>
            <a:r>
              <a:rPr lang="ja-JP" altLang="en-US" dirty="0">
                <a:solidFill>
                  <a:schemeClr val="tx1"/>
                </a:solidFill>
              </a:rPr>
              <a:t>・</a:t>
            </a:r>
            <a:r>
              <a:rPr lang="en-US" altLang="ja-JP" dirty="0">
                <a:solidFill>
                  <a:schemeClr val="tx1"/>
                </a:solidFill>
              </a:rPr>
              <a:t>A.</a:t>
            </a:r>
            <a:r>
              <a:rPr lang="ja-JP" altLang="en-US" dirty="0">
                <a:solidFill>
                  <a:schemeClr val="tx1"/>
                </a:solidFill>
              </a:rPr>
              <a:t>クリシュナ（</a:t>
            </a:r>
            <a:r>
              <a:rPr lang="en-US" altLang="ja-JP" dirty="0">
                <a:solidFill>
                  <a:schemeClr val="tx1"/>
                </a:solidFill>
              </a:rPr>
              <a:t>2016</a:t>
            </a:r>
            <a:r>
              <a:rPr lang="ja-JP" altLang="en-US" dirty="0">
                <a:solidFill>
                  <a:schemeClr val="tx1"/>
                </a:solidFill>
              </a:rPr>
              <a:t>）</a:t>
            </a:r>
            <a:r>
              <a:rPr lang="en-US" altLang="ja-JP" dirty="0">
                <a:solidFill>
                  <a:schemeClr val="tx1"/>
                </a:solidFill>
              </a:rPr>
              <a:t>『</a:t>
            </a:r>
            <a:r>
              <a:rPr lang="ja-JP" altLang="en-US" dirty="0">
                <a:solidFill>
                  <a:schemeClr val="tx1"/>
                </a:solidFill>
              </a:rPr>
              <a:t>感覚マーケティング</a:t>
            </a:r>
            <a:r>
              <a:rPr lang="en-US" altLang="ja-JP" dirty="0">
                <a:solidFill>
                  <a:schemeClr val="tx1"/>
                </a:solidFill>
              </a:rPr>
              <a:t>』,</a:t>
            </a:r>
            <a:r>
              <a:rPr lang="ja-JP" altLang="en-US" dirty="0">
                <a:solidFill>
                  <a:schemeClr val="tx1"/>
                </a:solidFill>
              </a:rPr>
              <a:t>  有斐閣 </a:t>
            </a:r>
            <a:endParaRPr lang="en-US" altLang="ja-JP" dirty="0">
              <a:solidFill>
                <a:schemeClr val="tx1"/>
              </a:solidFill>
            </a:endParaRPr>
          </a:p>
          <a:p>
            <a:pPr marL="0" indent="0">
              <a:buNone/>
            </a:pPr>
            <a:r>
              <a:rPr lang="ja-JP" altLang="en-US" dirty="0">
                <a:solidFill>
                  <a:schemeClr val="tx1"/>
                </a:solidFill>
              </a:rPr>
              <a:t>・笠井慎吾、斎藤史晢、石津昌平</a:t>
            </a:r>
            <a:r>
              <a:rPr lang="en-US" altLang="ja-JP" dirty="0">
                <a:solidFill>
                  <a:schemeClr val="tx1"/>
                </a:solidFill>
              </a:rPr>
              <a:t>(2018)</a:t>
            </a:r>
            <a:r>
              <a:rPr lang="ja-JP" altLang="en-US" dirty="0">
                <a:solidFill>
                  <a:schemeClr val="tx1"/>
                </a:solidFill>
              </a:rPr>
              <a:t>「共起語ネットワークに基づいたシズルワード の特性分析」</a:t>
            </a:r>
            <a:r>
              <a:rPr lang="en-US" altLang="ja-JP" dirty="0">
                <a:solidFill>
                  <a:schemeClr val="tx1"/>
                </a:solidFill>
              </a:rPr>
              <a:t>,</a:t>
            </a:r>
            <a:r>
              <a:rPr lang="ja-JP" altLang="en-US" dirty="0">
                <a:solidFill>
                  <a:schemeClr val="tx1"/>
                </a:solidFill>
              </a:rPr>
              <a:t>青山学院大学理工学部経営システム工学科</a:t>
            </a:r>
            <a:endParaRPr lang="en-US" altLang="ja-JP" dirty="0">
              <a:solidFill>
                <a:schemeClr val="tx1"/>
              </a:solidFill>
            </a:endParaRPr>
          </a:p>
          <a:p>
            <a:pPr marL="0" indent="0">
              <a:buNone/>
            </a:pPr>
            <a:r>
              <a:rPr lang="ja-JP" altLang="en-US" dirty="0">
                <a:solidFill>
                  <a:schemeClr val="tx1"/>
                </a:solidFill>
              </a:rPr>
              <a:t>・（株）</a:t>
            </a:r>
            <a:r>
              <a:rPr lang="en-US" altLang="ja-JP" dirty="0">
                <a:solidFill>
                  <a:schemeClr val="tx1"/>
                </a:solidFill>
              </a:rPr>
              <a:t>BMFT(2017)</a:t>
            </a:r>
            <a:r>
              <a:rPr lang="ja-JP" altLang="en-US" dirty="0">
                <a:solidFill>
                  <a:schemeClr val="tx1"/>
                </a:solidFill>
              </a:rPr>
              <a:t>　</a:t>
            </a:r>
            <a:r>
              <a:rPr lang="en-US" altLang="ja-JP" dirty="0">
                <a:solidFill>
                  <a:schemeClr val="tx1"/>
                </a:solidFill>
              </a:rPr>
              <a:t>『</a:t>
            </a:r>
            <a:r>
              <a:rPr lang="ja-JP" altLang="en-US" dirty="0">
                <a:solidFill>
                  <a:schemeClr val="tx1"/>
                </a:solidFill>
              </a:rPr>
              <a:t>シズルのデザイン</a:t>
            </a:r>
            <a:r>
              <a:rPr lang="en-US" altLang="ja-JP" dirty="0">
                <a:solidFill>
                  <a:schemeClr val="tx1"/>
                </a:solidFill>
              </a:rPr>
              <a:t>』,</a:t>
            </a:r>
            <a:r>
              <a:rPr lang="ja-JP" altLang="en-US" dirty="0">
                <a:solidFill>
                  <a:schemeClr val="tx1"/>
                </a:solidFill>
              </a:rPr>
              <a:t>誠文堂新光社</a:t>
            </a:r>
            <a:endParaRPr lang="en-US" altLang="ja-JP" dirty="0">
              <a:solidFill>
                <a:schemeClr val="tx1"/>
              </a:solidFill>
            </a:endParaRPr>
          </a:p>
          <a:p>
            <a:pPr marL="0" indent="0">
              <a:buNone/>
            </a:pPr>
            <a:r>
              <a:rPr lang="ja-JP" altLang="en-US" dirty="0">
                <a:solidFill>
                  <a:schemeClr val="tx1"/>
                </a:solidFill>
              </a:rPr>
              <a:t>・（株）</a:t>
            </a:r>
            <a:r>
              <a:rPr lang="en-US" altLang="ja-JP" dirty="0">
                <a:solidFill>
                  <a:schemeClr val="tx1"/>
                </a:solidFill>
              </a:rPr>
              <a:t>BMFT(2016)</a:t>
            </a:r>
            <a:r>
              <a:rPr lang="ja-JP" altLang="en-US" dirty="0">
                <a:solidFill>
                  <a:schemeClr val="tx1"/>
                </a:solidFill>
              </a:rPr>
              <a:t>　</a:t>
            </a:r>
            <a:r>
              <a:rPr lang="en-US" altLang="ja-JP" dirty="0">
                <a:solidFill>
                  <a:schemeClr val="tx1"/>
                </a:solidFill>
              </a:rPr>
              <a:t>『</a:t>
            </a:r>
            <a:r>
              <a:rPr lang="ja-JP" altLang="en-US" dirty="0">
                <a:solidFill>
                  <a:schemeClr val="tx1"/>
                </a:solidFill>
              </a:rPr>
              <a:t>ふわと</a:t>
            </a:r>
            <a:r>
              <a:rPr lang="ja-JP" altLang="en-US" dirty="0" err="1">
                <a:solidFill>
                  <a:schemeClr val="tx1"/>
                </a:solidFill>
              </a:rPr>
              <a:t>ろ</a:t>
            </a:r>
            <a:r>
              <a:rPr lang="en-US" altLang="ja-JP" dirty="0">
                <a:solidFill>
                  <a:schemeClr val="tx1"/>
                </a:solidFill>
              </a:rPr>
              <a:t>SIZZLE WORD</a:t>
            </a:r>
            <a:r>
              <a:rPr lang="ja-JP" altLang="en-US" dirty="0">
                <a:solidFill>
                  <a:schemeClr val="tx1"/>
                </a:solidFill>
              </a:rPr>
              <a:t>「おいしい」言葉の使い方</a:t>
            </a:r>
            <a:r>
              <a:rPr lang="en-US" altLang="ja-JP" dirty="0">
                <a:solidFill>
                  <a:schemeClr val="tx1"/>
                </a:solidFill>
              </a:rPr>
              <a:t>』, B</a:t>
            </a:r>
            <a:r>
              <a:rPr lang="ja-JP" altLang="en-US" dirty="0">
                <a:solidFill>
                  <a:schemeClr val="tx1"/>
                </a:solidFill>
              </a:rPr>
              <a:t>・</a:t>
            </a:r>
            <a:r>
              <a:rPr lang="en-US" altLang="ja-JP" dirty="0">
                <a:solidFill>
                  <a:schemeClr val="tx1"/>
                </a:solidFill>
              </a:rPr>
              <a:t>M</a:t>
            </a:r>
            <a:r>
              <a:rPr lang="ja-JP" altLang="en-US" dirty="0">
                <a:solidFill>
                  <a:schemeClr val="tx1"/>
                </a:solidFill>
              </a:rPr>
              <a:t>・</a:t>
            </a:r>
            <a:r>
              <a:rPr lang="en-US" altLang="ja-JP" dirty="0">
                <a:solidFill>
                  <a:schemeClr val="tx1"/>
                </a:solidFill>
              </a:rPr>
              <a:t>FT</a:t>
            </a:r>
            <a:r>
              <a:rPr lang="ja-JP" altLang="en-US" dirty="0">
                <a:solidFill>
                  <a:schemeClr val="tx1"/>
                </a:solidFill>
              </a:rPr>
              <a:t>出版部 </a:t>
            </a:r>
            <a:r>
              <a:rPr lang="en-US" altLang="ja-JP" dirty="0">
                <a:solidFill>
                  <a:schemeClr val="tx1"/>
                </a:solidFill>
              </a:rPr>
              <a:t>pp.166-180</a:t>
            </a:r>
          </a:p>
          <a:p>
            <a:pPr marL="0" indent="0">
              <a:buNone/>
            </a:pPr>
            <a:r>
              <a:rPr lang="ja-JP" altLang="en-US" dirty="0">
                <a:solidFill>
                  <a:schemeClr val="tx1"/>
                </a:solidFill>
              </a:rPr>
              <a:t>・</a:t>
            </a:r>
            <a:r>
              <a:rPr lang="en-US" altLang="ja-JP" dirty="0">
                <a:solidFill>
                  <a:schemeClr val="tx1"/>
                </a:solidFill>
              </a:rPr>
              <a:t> </a:t>
            </a:r>
            <a:r>
              <a:rPr lang="en-US" altLang="ja-JP" dirty="0" err="1">
                <a:solidFill>
                  <a:schemeClr val="tx1"/>
                </a:solidFill>
              </a:rPr>
              <a:t>大橋</a:t>
            </a:r>
            <a:r>
              <a:rPr lang="ja-JP" altLang="en-US" dirty="0">
                <a:solidFill>
                  <a:schemeClr val="tx1"/>
                </a:solidFill>
              </a:rPr>
              <a:t>正房</a:t>
            </a:r>
            <a:r>
              <a:rPr lang="en-US" altLang="ja-JP" dirty="0">
                <a:solidFill>
                  <a:schemeClr val="tx1"/>
                </a:solidFill>
              </a:rPr>
              <a:t>(2016)</a:t>
            </a:r>
            <a:r>
              <a:rPr lang="ja-JP" altLang="en-US" dirty="0">
                <a:solidFill>
                  <a:schemeClr val="tx1"/>
                </a:solidFill>
              </a:rPr>
              <a:t> 「シズルワードの現状と変化  T</a:t>
            </a:r>
            <a:r>
              <a:rPr lang="ja-JP" altLang="en-US" dirty="0">
                <a:solidFill>
                  <a:schemeClr val="tx1"/>
                </a:solidFill>
                <a:latin typeface="メイリオ"/>
                <a:ea typeface="メイリオ"/>
              </a:rPr>
              <a:t>h</a:t>
            </a:r>
            <a:r>
              <a:rPr lang="en-US" altLang="ja-JP" dirty="0">
                <a:solidFill>
                  <a:schemeClr val="tx1"/>
                </a:solidFill>
              </a:rPr>
              <a:t>e current situation of “sizzle words.”</a:t>
            </a:r>
            <a:r>
              <a:rPr lang="ja-JP" altLang="en-US" dirty="0">
                <a:solidFill>
                  <a:schemeClr val="tx1"/>
                </a:solidFill>
              </a:rPr>
              <a:t>」</a:t>
            </a:r>
            <a:r>
              <a:rPr lang="en-US" altLang="ja-JP" dirty="0">
                <a:solidFill>
                  <a:schemeClr val="tx1"/>
                </a:solidFill>
              </a:rPr>
              <a:t> </a:t>
            </a:r>
            <a:r>
              <a:rPr lang="ja-JP" altLang="en-US" dirty="0">
                <a:solidFill>
                  <a:schemeClr val="tx1"/>
                </a:solidFill>
                <a:latin typeface="メイリオ"/>
                <a:ea typeface="メイリオ"/>
              </a:rPr>
              <a:t>(</a:t>
            </a:r>
            <a:r>
              <a:rPr lang="ja-JP" altLang="en-US" dirty="0">
                <a:solidFill>
                  <a:schemeClr val="tx1"/>
                </a:solidFill>
              </a:rPr>
              <a:t>株</a:t>
            </a:r>
            <a:r>
              <a:rPr lang="en-US" altLang="ja-JP" dirty="0">
                <a:solidFill>
                  <a:schemeClr val="tx1"/>
                </a:solidFill>
              </a:rPr>
              <a:t>)</a:t>
            </a:r>
            <a:r>
              <a:rPr lang="ja-JP" altLang="en-US" dirty="0">
                <a:solidFill>
                  <a:schemeClr val="tx1"/>
                </a:solidFill>
                <a:latin typeface="メイリオ"/>
                <a:ea typeface="メイリオ"/>
              </a:rPr>
              <a:t>B</a:t>
            </a:r>
            <a:r>
              <a:rPr lang="en-US" altLang="ja-JP" dirty="0">
                <a:solidFill>
                  <a:schemeClr val="tx1"/>
                </a:solidFill>
              </a:rPr>
              <a:t>MFT URL:</a:t>
            </a:r>
            <a:r>
              <a:rPr lang="en-US" altLang="ja-JP" dirty="0">
                <a:solidFill>
                  <a:schemeClr val="tx1"/>
                </a:solidFill>
                <a:hlinkClick r:id="rId3"/>
              </a:rPr>
              <a:t>https://kaigi.org/jsai/webprogram/2016/pdf/1053.pdf</a:t>
            </a:r>
            <a:r>
              <a:rPr lang="ja-JP" altLang="en-US" dirty="0">
                <a:solidFill>
                  <a:schemeClr val="tx1"/>
                </a:solidFill>
              </a:rPr>
              <a:t> </a:t>
            </a:r>
            <a:endParaRPr lang="en-US" altLang="ja-JP" dirty="0">
              <a:solidFill>
                <a:schemeClr val="tx1"/>
              </a:solidFill>
            </a:endParaRPr>
          </a:p>
          <a:p>
            <a:pPr marL="0" indent="0">
              <a:buNone/>
            </a:pPr>
            <a:r>
              <a:rPr lang="ja-JP" altLang="en-US" dirty="0">
                <a:solidFill>
                  <a:schemeClr val="tx1"/>
                </a:solidFill>
              </a:rPr>
              <a:t>・長谷川永奈、小宮香乃、斎藤史晢、石津昌平</a:t>
            </a:r>
            <a:r>
              <a:rPr lang="en-US" altLang="ja-JP" dirty="0">
                <a:solidFill>
                  <a:schemeClr val="tx1"/>
                </a:solidFill>
              </a:rPr>
              <a:t>(2018)</a:t>
            </a:r>
            <a:r>
              <a:rPr lang="ja-JP" altLang="en-US" dirty="0">
                <a:solidFill>
                  <a:schemeClr val="tx1"/>
                </a:solidFill>
              </a:rPr>
              <a:t> 「食における言語資源に基づいたシズル感に関する因子情報の抽出」</a:t>
            </a:r>
            <a:r>
              <a:rPr lang="en-US" altLang="ja-JP" dirty="0">
                <a:solidFill>
                  <a:schemeClr val="tx1"/>
                </a:solidFill>
              </a:rPr>
              <a:t>,</a:t>
            </a:r>
            <a:r>
              <a:rPr lang="ja-JP" altLang="en-US" dirty="0">
                <a:solidFill>
                  <a:schemeClr val="tx1"/>
                </a:solidFill>
              </a:rPr>
              <a:t>青山学院大学 </a:t>
            </a:r>
            <a:r>
              <a:rPr lang="en-US" altLang="ja-JP" dirty="0">
                <a:solidFill>
                  <a:schemeClr val="tx1"/>
                </a:solidFill>
              </a:rPr>
              <a:t>pp.304-306</a:t>
            </a:r>
          </a:p>
          <a:p>
            <a:pPr marL="0" indent="0">
              <a:buNone/>
            </a:pPr>
            <a:r>
              <a:rPr lang="ja-JP" altLang="en-US" dirty="0">
                <a:solidFill>
                  <a:schemeClr val="tx1"/>
                </a:solidFill>
              </a:rPr>
              <a:t>・山梨正明</a:t>
            </a:r>
            <a:r>
              <a:rPr lang="en-US" altLang="ja-JP" dirty="0">
                <a:solidFill>
                  <a:schemeClr val="tx1"/>
                </a:solidFill>
              </a:rPr>
              <a:t>(1988) 『</a:t>
            </a:r>
            <a:r>
              <a:rPr lang="ja-JP" altLang="en-US" dirty="0">
                <a:solidFill>
                  <a:schemeClr val="tx1"/>
                </a:solidFill>
              </a:rPr>
              <a:t>比喩と理解』　東京大学出版会</a:t>
            </a:r>
            <a:endParaRPr lang="en-US" altLang="ja-JP" dirty="0">
              <a:solidFill>
                <a:schemeClr val="tx1"/>
              </a:solidFill>
            </a:endParaRPr>
          </a:p>
          <a:p>
            <a:pPr marL="0" indent="0">
              <a:buNone/>
            </a:pPr>
            <a:r>
              <a:rPr lang="ja-JP" altLang="en-US" dirty="0">
                <a:solidFill>
                  <a:schemeClr val="tx1"/>
                </a:solidFill>
              </a:rPr>
              <a:t>・宮田真宏</a:t>
            </a:r>
            <a:r>
              <a:rPr lang="en-US" altLang="ja-JP" dirty="0">
                <a:solidFill>
                  <a:schemeClr val="tx1"/>
                </a:solidFill>
              </a:rPr>
              <a:t>,</a:t>
            </a:r>
            <a:r>
              <a:rPr lang="ja-JP" altLang="en-US" dirty="0">
                <a:solidFill>
                  <a:schemeClr val="tx1"/>
                </a:solidFill>
              </a:rPr>
              <a:t>大森 隆司</a:t>
            </a:r>
            <a:r>
              <a:rPr lang="en-US" altLang="ja-JP" dirty="0">
                <a:solidFill>
                  <a:schemeClr val="tx1"/>
                </a:solidFill>
              </a:rPr>
              <a:t>(2018)</a:t>
            </a:r>
            <a:r>
              <a:rPr lang="ja-JP" altLang="en-US" dirty="0">
                <a:solidFill>
                  <a:schemeClr val="tx1"/>
                </a:solidFill>
              </a:rPr>
              <a:t>「連想記憶モデルに基づく人のシンボル的推論のモデル化」</a:t>
            </a:r>
            <a:r>
              <a:rPr lang="en-US" altLang="ja-JP" dirty="0">
                <a:solidFill>
                  <a:schemeClr val="tx1"/>
                </a:solidFill>
              </a:rPr>
              <a:t>,</a:t>
            </a:r>
            <a:r>
              <a:rPr lang="ja-JP" altLang="en-US" dirty="0">
                <a:solidFill>
                  <a:schemeClr val="tx1"/>
                </a:solidFill>
              </a:rPr>
              <a:t> 玉川大学大学院 工学研究科 </a:t>
            </a:r>
            <a:r>
              <a:rPr lang="en-US" altLang="ja-JP" dirty="0">
                <a:solidFill>
                  <a:schemeClr val="tx1"/>
                </a:solidFill>
              </a:rPr>
              <a:t>pp.2-5</a:t>
            </a:r>
          </a:p>
          <a:p>
            <a:pPr marL="0" indent="0">
              <a:buNone/>
            </a:pPr>
            <a:endParaRPr lang="en-US" altLang="ja-JP" dirty="0"/>
          </a:p>
        </p:txBody>
      </p:sp>
    </p:spTree>
    <p:extLst>
      <p:ext uri="{BB962C8B-B14F-4D97-AF65-F5344CB8AC3E}">
        <p14:creationId xmlns:p14="http://schemas.microsoft.com/office/powerpoint/2010/main" val="513985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C6BA04-24B9-6245-A5B4-26823F5ADCBD}"/>
              </a:ext>
            </a:extLst>
          </p:cNvPr>
          <p:cNvSpPr>
            <a:spLocks noGrp="1"/>
          </p:cNvSpPr>
          <p:nvPr>
            <p:ph type="title"/>
          </p:nvPr>
        </p:nvSpPr>
        <p:spPr/>
        <p:txBody>
          <a:bodyPr/>
          <a:lstStyle/>
          <a:p>
            <a:r>
              <a:rPr kumimoji="1" lang="ja-JP" altLang="en-US"/>
              <a:t>研究テーマ</a:t>
            </a:r>
          </a:p>
        </p:txBody>
      </p:sp>
      <p:pic>
        <p:nvPicPr>
          <p:cNvPr id="5" name="コンテンツ プレースホルダー 4">
            <a:extLst>
              <a:ext uri="{FF2B5EF4-FFF2-40B4-BE49-F238E27FC236}">
                <a16:creationId xmlns:a16="http://schemas.microsoft.com/office/drawing/2014/main" id="{BBD00878-8909-A945-8F2C-865D38E20B10}"/>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9465394" y="3431419"/>
            <a:ext cx="2909764" cy="3881437"/>
          </a:xfrm>
          <a:effectLst>
            <a:softEdge rad="393700"/>
          </a:effectLst>
        </p:spPr>
      </p:pic>
      <p:pic>
        <p:nvPicPr>
          <p:cNvPr id="7" name="図 6">
            <a:extLst>
              <a:ext uri="{FF2B5EF4-FFF2-40B4-BE49-F238E27FC236}">
                <a16:creationId xmlns:a16="http://schemas.microsoft.com/office/drawing/2014/main" id="{16BA9BEB-912F-AC44-B513-AD3B0A5389D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465394" y="-461232"/>
            <a:ext cx="2779918" cy="3708230"/>
          </a:xfrm>
          <a:prstGeom prst="rect">
            <a:avLst/>
          </a:prstGeom>
          <a:effectLst>
            <a:softEdge rad="660400"/>
          </a:effectLst>
        </p:spPr>
      </p:pic>
      <p:sp>
        <p:nvSpPr>
          <p:cNvPr id="19" name="テキスト ボックス 18">
            <a:extLst>
              <a:ext uri="{FF2B5EF4-FFF2-40B4-BE49-F238E27FC236}">
                <a16:creationId xmlns:a16="http://schemas.microsoft.com/office/drawing/2014/main" id="{AACABF22-E624-FD49-A8E5-FB1BF704A07E}"/>
              </a:ext>
            </a:extLst>
          </p:cNvPr>
          <p:cNvSpPr txBox="1"/>
          <p:nvPr/>
        </p:nvSpPr>
        <p:spPr>
          <a:xfrm>
            <a:off x="779489" y="1663908"/>
            <a:ext cx="9054059" cy="523220"/>
          </a:xfrm>
          <a:prstGeom prst="rect">
            <a:avLst/>
          </a:prstGeom>
          <a:noFill/>
        </p:spPr>
        <p:txBody>
          <a:bodyPr wrap="square" rtlCol="0">
            <a:spAutoFit/>
          </a:bodyPr>
          <a:lstStyle/>
          <a:p>
            <a:r>
              <a:rPr kumimoji="1" lang="ja-JP" altLang="en-US" sz="2800"/>
              <a:t>「プリッと」「パリパリ」「濃厚」→ </a:t>
            </a:r>
            <a:r>
              <a:rPr kumimoji="1" lang="ja-JP" altLang="en-US" sz="2800" b="1"/>
              <a:t>シズルワード </a:t>
            </a:r>
          </a:p>
        </p:txBody>
      </p:sp>
      <p:pic>
        <p:nvPicPr>
          <p:cNvPr id="4" name="図 3">
            <a:extLst>
              <a:ext uri="{FF2B5EF4-FFF2-40B4-BE49-F238E27FC236}">
                <a16:creationId xmlns:a16="http://schemas.microsoft.com/office/drawing/2014/main" id="{250BA1AC-C785-D646-8261-313FCFBDBE4C}"/>
              </a:ext>
            </a:extLst>
          </p:cNvPr>
          <p:cNvPicPr>
            <a:picLocks noChangeAspect="1"/>
          </p:cNvPicPr>
          <p:nvPr/>
        </p:nvPicPr>
        <p:blipFill>
          <a:blip r:embed="rId4">
            <a:clrChange>
              <a:clrFrom>
                <a:srgbClr val="984630"/>
              </a:clrFrom>
              <a:clrTo>
                <a:srgbClr val="984630">
                  <a:alpha val="0"/>
                </a:srgbClr>
              </a:clrTo>
            </a:clrChange>
          </a:blip>
          <a:stretch>
            <a:fillRect/>
          </a:stretch>
        </p:blipFill>
        <p:spPr>
          <a:xfrm>
            <a:off x="5836891" y="2278179"/>
            <a:ext cx="3996657" cy="2996141"/>
          </a:xfrm>
          <a:prstGeom prst="rect">
            <a:avLst/>
          </a:prstGeom>
          <a:ln>
            <a:noFill/>
          </a:ln>
          <a:effectLst>
            <a:softEdge rad="317500"/>
          </a:effectLst>
        </p:spPr>
      </p:pic>
      <p:pic>
        <p:nvPicPr>
          <p:cNvPr id="8" name="図 7">
            <a:extLst>
              <a:ext uri="{FF2B5EF4-FFF2-40B4-BE49-F238E27FC236}">
                <a16:creationId xmlns:a16="http://schemas.microsoft.com/office/drawing/2014/main" id="{56867F54-DBD7-CD4B-8F51-7EFBC26E81E2}"/>
              </a:ext>
            </a:extLst>
          </p:cNvPr>
          <p:cNvPicPr>
            <a:picLocks noChangeAspect="1"/>
          </p:cNvPicPr>
          <p:nvPr/>
        </p:nvPicPr>
        <p:blipFill>
          <a:blip r:embed="rId5">
            <a:clrChange>
              <a:clrFrom>
                <a:srgbClr val="984630"/>
              </a:clrFrom>
              <a:clrTo>
                <a:srgbClr val="984630">
                  <a:alpha val="0"/>
                </a:srgbClr>
              </a:clrTo>
            </a:clrChange>
          </a:blip>
          <a:stretch>
            <a:fillRect/>
          </a:stretch>
        </p:blipFill>
        <p:spPr>
          <a:xfrm>
            <a:off x="2567471" y="3917343"/>
            <a:ext cx="4258130" cy="3192157"/>
          </a:xfrm>
          <a:prstGeom prst="rect">
            <a:avLst/>
          </a:prstGeom>
          <a:ln>
            <a:noFill/>
          </a:ln>
          <a:effectLst>
            <a:softEdge rad="317500"/>
          </a:effectLst>
        </p:spPr>
      </p:pic>
      <p:pic>
        <p:nvPicPr>
          <p:cNvPr id="10" name="図 9">
            <a:extLst>
              <a:ext uri="{FF2B5EF4-FFF2-40B4-BE49-F238E27FC236}">
                <a16:creationId xmlns:a16="http://schemas.microsoft.com/office/drawing/2014/main" id="{34F77F6F-B045-B644-B903-A97F8C51E9E3}"/>
              </a:ext>
            </a:extLst>
          </p:cNvPr>
          <p:cNvPicPr>
            <a:picLocks noChangeAspect="1"/>
          </p:cNvPicPr>
          <p:nvPr/>
        </p:nvPicPr>
        <p:blipFill>
          <a:blip r:embed="rId6">
            <a:clrChange>
              <a:clrFrom>
                <a:srgbClr val="984630"/>
              </a:clrFrom>
              <a:clrTo>
                <a:srgbClr val="984630">
                  <a:alpha val="0"/>
                </a:srgbClr>
              </a:clrTo>
            </a:clrChange>
          </a:blip>
          <a:stretch>
            <a:fillRect/>
          </a:stretch>
        </p:blipFill>
        <p:spPr>
          <a:xfrm>
            <a:off x="0" y="2456206"/>
            <a:ext cx="3690361" cy="2766522"/>
          </a:xfrm>
          <a:prstGeom prst="rect">
            <a:avLst/>
          </a:prstGeom>
          <a:ln>
            <a:noFill/>
          </a:ln>
          <a:effectLst>
            <a:softEdge rad="317500"/>
          </a:effectLst>
        </p:spPr>
      </p:pic>
      <p:sp>
        <p:nvSpPr>
          <p:cNvPr id="11" name="円/楕円 10">
            <a:extLst>
              <a:ext uri="{FF2B5EF4-FFF2-40B4-BE49-F238E27FC236}">
                <a16:creationId xmlns:a16="http://schemas.microsoft.com/office/drawing/2014/main" id="{F3787580-CA9E-8241-A63D-4DB97DF731F0}"/>
              </a:ext>
            </a:extLst>
          </p:cNvPr>
          <p:cNvSpPr/>
          <p:nvPr/>
        </p:nvSpPr>
        <p:spPr>
          <a:xfrm>
            <a:off x="576778" y="3799040"/>
            <a:ext cx="1728541" cy="5130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a:extLst>
              <a:ext uri="{FF2B5EF4-FFF2-40B4-BE49-F238E27FC236}">
                <a16:creationId xmlns:a16="http://schemas.microsoft.com/office/drawing/2014/main" id="{54CE101A-EA1C-B546-A8E1-FD02917CEDED}"/>
              </a:ext>
            </a:extLst>
          </p:cNvPr>
          <p:cNvSpPr/>
          <p:nvPr/>
        </p:nvSpPr>
        <p:spPr>
          <a:xfrm>
            <a:off x="10056005" y="1013500"/>
            <a:ext cx="1728541" cy="5130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a:extLst>
              <a:ext uri="{FF2B5EF4-FFF2-40B4-BE49-F238E27FC236}">
                <a16:creationId xmlns:a16="http://schemas.microsoft.com/office/drawing/2014/main" id="{FC15B616-9CC9-AF43-9911-296A776265AD}"/>
              </a:ext>
            </a:extLst>
          </p:cNvPr>
          <p:cNvSpPr/>
          <p:nvPr/>
        </p:nvSpPr>
        <p:spPr>
          <a:xfrm>
            <a:off x="9991082" y="4591680"/>
            <a:ext cx="1728541" cy="5130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a:extLst>
              <a:ext uri="{FF2B5EF4-FFF2-40B4-BE49-F238E27FC236}">
                <a16:creationId xmlns:a16="http://schemas.microsoft.com/office/drawing/2014/main" id="{387F975A-3717-1442-8BD6-6B5B5CC45A68}"/>
              </a:ext>
            </a:extLst>
          </p:cNvPr>
          <p:cNvSpPr/>
          <p:nvPr/>
        </p:nvSpPr>
        <p:spPr>
          <a:xfrm>
            <a:off x="3459783" y="5122361"/>
            <a:ext cx="1125713" cy="499552"/>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a:extLst>
              <a:ext uri="{FF2B5EF4-FFF2-40B4-BE49-F238E27FC236}">
                <a16:creationId xmlns:a16="http://schemas.microsoft.com/office/drawing/2014/main" id="{D2648B9C-F85F-AF4F-9CF6-5C360A563887}"/>
              </a:ext>
            </a:extLst>
          </p:cNvPr>
          <p:cNvSpPr/>
          <p:nvPr/>
        </p:nvSpPr>
        <p:spPr>
          <a:xfrm rot="5400000">
            <a:off x="4760800" y="5062560"/>
            <a:ext cx="1125713" cy="807854"/>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a:extLst>
              <a:ext uri="{FF2B5EF4-FFF2-40B4-BE49-F238E27FC236}">
                <a16:creationId xmlns:a16="http://schemas.microsoft.com/office/drawing/2014/main" id="{E241FA28-F0B4-274D-B0B4-E1E4FC676F96}"/>
              </a:ext>
            </a:extLst>
          </p:cNvPr>
          <p:cNvSpPr/>
          <p:nvPr/>
        </p:nvSpPr>
        <p:spPr>
          <a:xfrm rot="5400000">
            <a:off x="6198160" y="3390569"/>
            <a:ext cx="1540221" cy="1131739"/>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a:extLst>
              <a:ext uri="{FF2B5EF4-FFF2-40B4-BE49-F238E27FC236}">
                <a16:creationId xmlns:a16="http://schemas.microsoft.com/office/drawing/2014/main" id="{87BB9AEE-2B03-EE4D-80A6-4CAEFEE12190}"/>
              </a:ext>
            </a:extLst>
          </p:cNvPr>
          <p:cNvSpPr/>
          <p:nvPr/>
        </p:nvSpPr>
        <p:spPr>
          <a:xfrm rot="5400000">
            <a:off x="8074760" y="3390568"/>
            <a:ext cx="1540221" cy="1131739"/>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07555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E8CDA0-487C-47FD-843E-60DC4577D9A5}"/>
              </a:ext>
            </a:extLst>
          </p:cNvPr>
          <p:cNvSpPr>
            <a:spLocks noGrp="1"/>
          </p:cNvSpPr>
          <p:nvPr>
            <p:ph type="title"/>
          </p:nvPr>
        </p:nvSpPr>
        <p:spPr>
          <a:xfrm>
            <a:off x="677334" y="609600"/>
            <a:ext cx="10544848" cy="609600"/>
          </a:xfrm>
        </p:spPr>
        <p:txBody>
          <a:bodyPr>
            <a:noAutofit/>
          </a:bodyPr>
          <a:lstStyle/>
          <a:p>
            <a:r>
              <a:rPr lang="ja-JP" altLang="en-US"/>
              <a:t>研究テーマ</a:t>
            </a:r>
            <a:endParaRPr kumimoji="1" lang="ja-JP" altLang="en-US"/>
          </a:p>
        </p:txBody>
      </p:sp>
      <p:sp>
        <p:nvSpPr>
          <p:cNvPr id="5" name="コンテンツ プレースホルダー 4">
            <a:extLst>
              <a:ext uri="{FF2B5EF4-FFF2-40B4-BE49-F238E27FC236}">
                <a16:creationId xmlns:a16="http://schemas.microsoft.com/office/drawing/2014/main" id="{A60EF470-6BE3-FB44-BD31-68B06AB06954}"/>
              </a:ext>
            </a:extLst>
          </p:cNvPr>
          <p:cNvSpPr>
            <a:spLocks noGrp="1"/>
          </p:cNvSpPr>
          <p:nvPr>
            <p:ph idx="1"/>
          </p:nvPr>
        </p:nvSpPr>
        <p:spPr>
          <a:xfrm>
            <a:off x="677334" y="1219200"/>
            <a:ext cx="8596668" cy="3647086"/>
          </a:xfrm>
        </p:spPr>
        <p:txBody>
          <a:bodyPr>
            <a:normAutofit lnSpcReduction="10000"/>
          </a:bodyPr>
          <a:lstStyle/>
          <a:p>
            <a:pPr marL="0" indent="0" algn="ctr">
              <a:buNone/>
            </a:pPr>
            <a:endParaRPr lang="en-US" altLang="ja-JP" sz="4000"/>
          </a:p>
          <a:p>
            <a:pPr marL="0" indent="0" algn="ctr">
              <a:buNone/>
            </a:pPr>
            <a:r>
              <a:rPr lang="ja-JP" altLang="en-US" sz="7200" b="1"/>
              <a:t>「シズル・ワード」</a:t>
            </a:r>
            <a:endParaRPr lang="en-US" altLang="ja-JP" sz="7200" b="1"/>
          </a:p>
          <a:p>
            <a:pPr marL="0" indent="0" algn="ctr">
              <a:lnSpc>
                <a:spcPct val="90000"/>
              </a:lnSpc>
              <a:buNone/>
            </a:pPr>
            <a:endParaRPr lang="en-US" altLang="ja-JP">
              <a:latin typeface="+mn-ea"/>
            </a:endParaRPr>
          </a:p>
          <a:p>
            <a:pPr marL="0" indent="0" algn="ctr">
              <a:lnSpc>
                <a:spcPct val="90000"/>
              </a:lnSpc>
              <a:buNone/>
            </a:pPr>
            <a:r>
              <a:rPr lang="ja-JP" altLang="en-US" sz="1700">
                <a:latin typeface="+mn-ea"/>
              </a:rPr>
              <a:t>「シズルとは、五感を刺激するような感覚のことである。</a:t>
            </a:r>
            <a:endParaRPr lang="en-US" altLang="ja-JP" sz="1700">
              <a:latin typeface="+mn-ea"/>
            </a:endParaRPr>
          </a:p>
          <a:p>
            <a:pPr marL="0" indent="0" algn="ctr">
              <a:lnSpc>
                <a:spcPct val="90000"/>
              </a:lnSpc>
              <a:buNone/>
            </a:pPr>
            <a:r>
              <a:rPr lang="ja-JP" altLang="en-US" sz="1700">
                <a:latin typeface="+mn-ea"/>
              </a:rPr>
              <a:t>　原義は、肉がジュージューと焼けて肉汁がしたたり落ちる</a:t>
            </a:r>
            <a:endParaRPr lang="en-US" altLang="ja-JP" sz="1700">
              <a:latin typeface="+mn-ea"/>
            </a:endParaRPr>
          </a:p>
          <a:p>
            <a:pPr marL="0" indent="0" algn="ctr">
              <a:lnSpc>
                <a:spcPct val="90000"/>
              </a:lnSpc>
              <a:buNone/>
            </a:pPr>
            <a:r>
              <a:rPr lang="ja-JP" altLang="en-US" sz="1700">
                <a:latin typeface="+mn-ea"/>
              </a:rPr>
              <a:t>　状態を示すと定義されている。」</a:t>
            </a:r>
            <a:endParaRPr lang="en-US" altLang="ja-JP" sz="1700">
              <a:latin typeface="+mn-ea"/>
            </a:endParaRPr>
          </a:p>
          <a:p>
            <a:pPr marL="0" indent="0" algn="ctr">
              <a:lnSpc>
                <a:spcPct val="90000"/>
              </a:lnSpc>
              <a:buNone/>
            </a:pPr>
            <a:r>
              <a:rPr lang="ja-JP" altLang="en-US" sz="1700">
                <a:solidFill>
                  <a:schemeClr val="bg2">
                    <a:lumMod val="75000"/>
                  </a:schemeClr>
                </a:solidFill>
                <a:latin typeface="+mn-ea"/>
              </a:rPr>
              <a:t>深瀧創</a:t>
            </a:r>
            <a:r>
              <a:rPr lang="en-US" altLang="ja-JP" sz="1700">
                <a:solidFill>
                  <a:schemeClr val="bg2">
                    <a:lumMod val="75000"/>
                  </a:schemeClr>
                </a:solidFill>
                <a:latin typeface="+mn-ea"/>
              </a:rPr>
              <a:t>,</a:t>
            </a:r>
            <a:r>
              <a:rPr lang="ja-JP" altLang="en-US" sz="1700">
                <a:solidFill>
                  <a:schemeClr val="bg2">
                    <a:lumMod val="75000"/>
                  </a:schemeClr>
                </a:solidFill>
                <a:latin typeface="+mn-ea"/>
              </a:rPr>
              <a:t>米菓の食感を考慮した印象評価に関する研究</a:t>
            </a:r>
            <a:r>
              <a:rPr lang="en-US" altLang="ja-JP" sz="1700">
                <a:solidFill>
                  <a:schemeClr val="bg2">
                    <a:lumMod val="75000"/>
                  </a:schemeClr>
                </a:solidFill>
                <a:latin typeface="+mn-ea"/>
              </a:rPr>
              <a:t>,2014</a:t>
            </a:r>
            <a:r>
              <a:rPr lang="ja-JP" altLang="en-US" sz="1700">
                <a:solidFill>
                  <a:schemeClr val="bg2">
                    <a:lumMod val="75000"/>
                  </a:schemeClr>
                </a:solidFill>
                <a:latin typeface="+mn-ea"/>
              </a:rPr>
              <a:t>年</a:t>
            </a:r>
            <a:r>
              <a:rPr lang="en-US" altLang="ja-JP" sz="1700">
                <a:solidFill>
                  <a:schemeClr val="bg2">
                    <a:lumMod val="75000"/>
                  </a:schemeClr>
                </a:solidFill>
                <a:latin typeface="+mn-ea"/>
              </a:rPr>
              <a:t>2</a:t>
            </a:r>
            <a:r>
              <a:rPr lang="ja-JP" altLang="en-US" sz="1700">
                <a:solidFill>
                  <a:schemeClr val="bg2">
                    <a:lumMod val="75000"/>
                  </a:schemeClr>
                </a:solidFill>
                <a:latin typeface="+mn-ea"/>
              </a:rPr>
              <a:t>月</a:t>
            </a:r>
            <a:r>
              <a:rPr lang="en-US" altLang="ja-JP" sz="1700">
                <a:solidFill>
                  <a:schemeClr val="bg2">
                    <a:lumMod val="75000"/>
                  </a:schemeClr>
                </a:solidFill>
                <a:latin typeface="+mn-ea"/>
              </a:rPr>
              <a:t>,</a:t>
            </a:r>
            <a:r>
              <a:rPr lang="ja-JP" altLang="en-US" sz="1700">
                <a:solidFill>
                  <a:schemeClr val="bg2">
                    <a:lumMod val="75000"/>
                  </a:schemeClr>
                </a:solidFill>
                <a:latin typeface="+mn-ea"/>
              </a:rPr>
              <a:t>１</a:t>
            </a:r>
            <a:r>
              <a:rPr lang="en-US" altLang="ja-JP" sz="1700">
                <a:solidFill>
                  <a:schemeClr val="bg2">
                    <a:lumMod val="75000"/>
                  </a:schemeClr>
                </a:solidFill>
                <a:latin typeface="+mn-ea"/>
              </a:rPr>
              <a:t>p</a:t>
            </a:r>
            <a:endParaRPr lang="ja-JP" altLang="en-US" sz="1700">
              <a:solidFill>
                <a:schemeClr val="bg2">
                  <a:lumMod val="75000"/>
                </a:schemeClr>
              </a:solidFill>
              <a:latin typeface="+mn-ea"/>
            </a:endParaRPr>
          </a:p>
          <a:p>
            <a:endParaRPr lang="ja-JP" altLang="en-US"/>
          </a:p>
        </p:txBody>
      </p:sp>
      <p:pic>
        <p:nvPicPr>
          <p:cNvPr id="3" name="図 2">
            <a:extLst>
              <a:ext uri="{FF2B5EF4-FFF2-40B4-BE49-F238E27FC236}">
                <a16:creationId xmlns:a16="http://schemas.microsoft.com/office/drawing/2014/main" id="{AD657670-A3E0-F04B-9BBE-CF044643899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14822" y="2236072"/>
            <a:ext cx="3506952" cy="2630214"/>
          </a:xfrm>
          <a:prstGeom prst="rect">
            <a:avLst/>
          </a:prstGeom>
          <a:ln>
            <a:noFill/>
          </a:ln>
          <a:effectLst>
            <a:softEdge rad="635000"/>
          </a:effectLst>
        </p:spPr>
      </p:pic>
      <p:sp>
        <p:nvSpPr>
          <p:cNvPr id="4" name="テキスト ボックス 3">
            <a:extLst>
              <a:ext uri="{FF2B5EF4-FFF2-40B4-BE49-F238E27FC236}">
                <a16:creationId xmlns:a16="http://schemas.microsoft.com/office/drawing/2014/main" id="{9EC2065C-D628-49A4-BA82-52EDDE59AF60}"/>
              </a:ext>
            </a:extLst>
          </p:cNvPr>
          <p:cNvSpPr txBox="1"/>
          <p:nvPr/>
        </p:nvSpPr>
        <p:spPr>
          <a:xfrm>
            <a:off x="1212273" y="4805940"/>
            <a:ext cx="8167254" cy="830997"/>
          </a:xfrm>
          <a:prstGeom prst="rect">
            <a:avLst/>
          </a:prstGeom>
          <a:noFill/>
        </p:spPr>
        <p:txBody>
          <a:bodyPr wrap="square" rtlCol="0">
            <a:spAutoFit/>
          </a:bodyPr>
          <a:lstStyle/>
          <a:p>
            <a:r>
              <a:rPr kumimoji="1" lang="ja-JP" altLang="en-US" sz="1600"/>
              <a:t>　　　　　　　　　　　　「美味しいを感じる言葉」</a:t>
            </a:r>
            <a:endParaRPr kumimoji="1" lang="en-US" altLang="ja-JP" sz="1600"/>
          </a:p>
          <a:p>
            <a:r>
              <a:rPr kumimoji="1" lang="en-US" altLang="ja-JP" sz="1600">
                <a:solidFill>
                  <a:schemeClr val="bg2">
                    <a:lumMod val="75000"/>
                  </a:schemeClr>
                </a:solidFill>
              </a:rPr>
              <a:t>            (</a:t>
            </a:r>
            <a:r>
              <a:rPr kumimoji="1" lang="ja-JP" altLang="en-US" sz="1600">
                <a:solidFill>
                  <a:schemeClr val="bg2">
                    <a:lumMod val="75000"/>
                  </a:schemeClr>
                </a:solidFill>
              </a:rPr>
              <a:t>株</a:t>
            </a:r>
            <a:r>
              <a:rPr kumimoji="1" lang="en-US" altLang="ja-JP" sz="1600">
                <a:solidFill>
                  <a:schemeClr val="bg2">
                    <a:lumMod val="75000"/>
                  </a:schemeClr>
                </a:solidFill>
              </a:rPr>
              <a:t>)BMFT</a:t>
            </a:r>
            <a:r>
              <a:rPr kumimoji="1" lang="ja-JP" altLang="en-US" sz="1600">
                <a:solidFill>
                  <a:schemeClr val="bg2">
                    <a:lumMod val="75000"/>
                  </a:schemeClr>
                </a:solidFill>
              </a:rPr>
              <a:t>　</a:t>
            </a:r>
            <a:r>
              <a:rPr lang="ja-JP" altLang="en-US" sz="1600">
                <a:solidFill>
                  <a:schemeClr val="bg2">
                    <a:lumMod val="75000"/>
                  </a:schemeClr>
                </a:solidFill>
              </a:rPr>
              <a:t>ふわと</a:t>
            </a:r>
            <a:r>
              <a:rPr lang="ja-JP" altLang="en-US" sz="1600" err="1">
                <a:solidFill>
                  <a:schemeClr val="bg2">
                    <a:lumMod val="75000"/>
                  </a:schemeClr>
                </a:solidFill>
              </a:rPr>
              <a:t>ろ</a:t>
            </a:r>
            <a:r>
              <a:rPr lang="en-US" altLang="ja-JP" sz="1600">
                <a:solidFill>
                  <a:schemeClr val="bg2">
                    <a:lumMod val="75000"/>
                  </a:schemeClr>
                </a:solidFill>
              </a:rPr>
              <a:t>SIZZLE WORD</a:t>
            </a:r>
            <a:r>
              <a:rPr lang="ja-JP" altLang="en-US" sz="1600">
                <a:solidFill>
                  <a:schemeClr val="bg2">
                    <a:lumMod val="75000"/>
                  </a:schemeClr>
                </a:solidFill>
              </a:rPr>
              <a:t>「おいしい」言葉の使い方 </a:t>
            </a:r>
            <a:r>
              <a:rPr lang="en-US" altLang="ja-JP" sz="1600">
                <a:solidFill>
                  <a:schemeClr val="bg2">
                    <a:lumMod val="75000"/>
                  </a:schemeClr>
                </a:solidFill>
              </a:rPr>
              <a:t>2016</a:t>
            </a:r>
            <a:endParaRPr kumimoji="1" lang="en-US" altLang="ja-JP" sz="1600">
              <a:solidFill>
                <a:schemeClr val="bg2">
                  <a:lumMod val="75000"/>
                </a:schemeClr>
              </a:solidFill>
            </a:endParaRPr>
          </a:p>
          <a:p>
            <a:endParaRPr kumimoji="1" lang="en-US" altLang="ja-JP" sz="1600"/>
          </a:p>
        </p:txBody>
      </p:sp>
      <p:sp>
        <p:nvSpPr>
          <p:cNvPr id="6" name="テキスト ボックス 5">
            <a:extLst>
              <a:ext uri="{FF2B5EF4-FFF2-40B4-BE49-F238E27FC236}">
                <a16:creationId xmlns:a16="http://schemas.microsoft.com/office/drawing/2014/main" id="{CB814B04-54CE-8243-8ECE-F5AEC12A390A}"/>
              </a:ext>
            </a:extLst>
          </p:cNvPr>
          <p:cNvSpPr txBox="1"/>
          <p:nvPr/>
        </p:nvSpPr>
        <p:spPr>
          <a:xfrm>
            <a:off x="643510" y="5513826"/>
            <a:ext cx="8664315" cy="923330"/>
          </a:xfrm>
          <a:prstGeom prst="rect">
            <a:avLst/>
          </a:prstGeom>
          <a:noFill/>
        </p:spPr>
        <p:txBody>
          <a:bodyPr wrap="square" rtlCol="0">
            <a:spAutoFit/>
          </a:bodyPr>
          <a:lstStyle/>
          <a:p>
            <a:pPr algn="ctr"/>
            <a:r>
              <a:rPr lang="ja-JP" altLang="en-US"/>
              <a:t>「シズル感に直結する曖昧な質感のニュアンスを端的かつ的確に表現する用語」</a:t>
            </a:r>
            <a:endParaRPr lang="en-US" altLang="ja-JP"/>
          </a:p>
          <a:p>
            <a:pPr algn="ctr"/>
            <a:r>
              <a:rPr lang="ja-JP" altLang="en-US"/>
              <a:t>「製品のパッケージや広告において重要な役割を果たす」</a:t>
            </a:r>
            <a:endParaRPr lang="en-US" altLang="ja-JP"/>
          </a:p>
          <a:p>
            <a:pPr algn="ctr"/>
            <a:r>
              <a:rPr lang="ja-JP" altLang="en-US">
                <a:solidFill>
                  <a:schemeClr val="bg1">
                    <a:lumMod val="75000"/>
                  </a:schemeClr>
                </a:solidFill>
              </a:rPr>
              <a:t>共起語ネットワークに基づいたシズルワード の特性分析</a:t>
            </a:r>
            <a:r>
              <a:rPr lang="en-US" altLang="ja-JP">
                <a:solidFill>
                  <a:schemeClr val="bg1">
                    <a:lumMod val="75000"/>
                  </a:schemeClr>
                </a:solidFill>
              </a:rPr>
              <a:t>,2018</a:t>
            </a:r>
            <a:endParaRPr lang="ja-JP" altLang="en-US">
              <a:solidFill>
                <a:schemeClr val="bg1">
                  <a:lumMod val="75000"/>
                </a:schemeClr>
              </a:solidFill>
            </a:endParaRPr>
          </a:p>
        </p:txBody>
      </p:sp>
    </p:spTree>
    <p:extLst>
      <p:ext uri="{BB962C8B-B14F-4D97-AF65-F5344CB8AC3E}">
        <p14:creationId xmlns:p14="http://schemas.microsoft.com/office/powerpoint/2010/main" val="3590545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695CF0-4B8A-3D48-8C5B-89F7E5FC26C9}"/>
              </a:ext>
            </a:extLst>
          </p:cNvPr>
          <p:cNvSpPr>
            <a:spLocks noGrp="1"/>
          </p:cNvSpPr>
          <p:nvPr>
            <p:ph type="title"/>
          </p:nvPr>
        </p:nvSpPr>
        <p:spPr/>
        <p:txBody>
          <a:bodyPr/>
          <a:lstStyle/>
          <a:p>
            <a:r>
              <a:rPr kumimoji="1" lang="ja-JP" altLang="en-US"/>
              <a:t>研究背景①（先行研究） </a:t>
            </a:r>
          </a:p>
        </p:txBody>
      </p:sp>
      <p:sp>
        <p:nvSpPr>
          <p:cNvPr id="3" name="コンテンツ プレースホルダー 2">
            <a:extLst>
              <a:ext uri="{FF2B5EF4-FFF2-40B4-BE49-F238E27FC236}">
                <a16:creationId xmlns:a16="http://schemas.microsoft.com/office/drawing/2014/main" id="{B319BA92-CB5C-C44C-B863-EC324A2A3F59}"/>
              </a:ext>
            </a:extLst>
          </p:cNvPr>
          <p:cNvSpPr>
            <a:spLocks noGrp="1"/>
          </p:cNvSpPr>
          <p:nvPr>
            <p:ph idx="1"/>
          </p:nvPr>
        </p:nvSpPr>
        <p:spPr>
          <a:xfrm>
            <a:off x="677334" y="1548730"/>
            <a:ext cx="8596668" cy="489638"/>
          </a:xfrm>
        </p:spPr>
        <p:txBody>
          <a:bodyPr anchor="t"/>
          <a:lstStyle/>
          <a:p>
            <a:r>
              <a:rPr lang="ja-JP" altLang="en-US" sz="2400">
                <a:latin typeface="+mn-ea"/>
              </a:rPr>
              <a:t>現状：シズル・ワードの研究が調査による分類のみ</a:t>
            </a:r>
            <a:endParaRPr lang="en-US" altLang="ja-JP" sz="2000">
              <a:latin typeface="+mn-ea"/>
            </a:endParaRPr>
          </a:p>
          <a:p>
            <a:endParaRPr kumimoji="1" lang="ja-JP" altLang="en-US"/>
          </a:p>
        </p:txBody>
      </p:sp>
      <p:sp>
        <p:nvSpPr>
          <p:cNvPr id="4" name="フッター プレースホルダー 3">
            <a:extLst>
              <a:ext uri="{FF2B5EF4-FFF2-40B4-BE49-F238E27FC236}">
                <a16:creationId xmlns:a16="http://schemas.microsoft.com/office/drawing/2014/main" id="{ABE7E40A-6C2F-324F-840D-7A4677D1014C}"/>
              </a:ext>
            </a:extLst>
          </p:cNvPr>
          <p:cNvSpPr>
            <a:spLocks noGrp="1"/>
          </p:cNvSpPr>
          <p:nvPr>
            <p:ph type="ftr" sz="quarter" idx="11"/>
          </p:nvPr>
        </p:nvSpPr>
        <p:spPr>
          <a:xfrm>
            <a:off x="891156" y="6554145"/>
            <a:ext cx="6297612" cy="303856"/>
          </a:xfrm>
        </p:spPr>
        <p:txBody>
          <a:bodyPr/>
          <a:lstStyle/>
          <a:p>
            <a:r>
              <a:rPr lang="ja-JP" altLang="en-US"/>
              <a:t>出典：シズルワー</a:t>
            </a:r>
            <a:r>
              <a:rPr lang="ja-JP" altLang="en-US" err="1"/>
              <a:t>ドの</a:t>
            </a:r>
            <a:r>
              <a:rPr lang="ja-JP" altLang="en-US"/>
              <a:t>現状と変化</a:t>
            </a:r>
            <a:r>
              <a:rPr lang="en-US" altLang="ja-JP"/>
              <a:t> </a:t>
            </a:r>
            <a:r>
              <a:rPr lang="ja-JP" altLang="en-US"/>
              <a:t> “</a:t>
            </a:r>
            <a:r>
              <a:rPr lang="en-US" altLang="ja-JP"/>
              <a:t>The current situation of “sizzle words.” </a:t>
            </a:r>
            <a:r>
              <a:rPr lang="ja-JP" altLang="en-US"/>
              <a:t>大橋正房 </a:t>
            </a:r>
            <a:r>
              <a:rPr lang="en-US" altLang="ja-JP"/>
              <a:t>(</a:t>
            </a:r>
            <a:r>
              <a:rPr lang="ja-JP" altLang="en-US"/>
              <a:t>株</a:t>
            </a:r>
            <a:r>
              <a:rPr lang="en-US" altLang="ja-JP"/>
              <a:t>)BMFT </a:t>
            </a:r>
          </a:p>
          <a:p>
            <a:endParaRPr lang="en-US"/>
          </a:p>
        </p:txBody>
      </p:sp>
      <p:grpSp>
        <p:nvGrpSpPr>
          <p:cNvPr id="27" name="グループ化 26"/>
          <p:cNvGrpSpPr/>
          <p:nvPr/>
        </p:nvGrpSpPr>
        <p:grpSpPr>
          <a:xfrm>
            <a:off x="677333" y="2235901"/>
            <a:ext cx="3479368" cy="564569"/>
            <a:chOff x="7225666" y="2834777"/>
            <a:chExt cx="2185861" cy="612527"/>
          </a:xfrm>
        </p:grpSpPr>
        <p:sp>
          <p:nvSpPr>
            <p:cNvPr id="26" name="角丸四角形 25"/>
            <p:cNvSpPr/>
            <p:nvPr/>
          </p:nvSpPr>
          <p:spPr>
            <a:xfrm>
              <a:off x="7225666" y="2834777"/>
              <a:ext cx="1972585" cy="6125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7344335" y="2972822"/>
              <a:ext cx="2067192" cy="434098"/>
            </a:xfrm>
            <a:prstGeom prst="rect">
              <a:avLst/>
            </a:prstGeom>
            <a:noFill/>
          </p:spPr>
          <p:txBody>
            <a:bodyPr wrap="square" rtlCol="0">
              <a:spAutoFit/>
            </a:bodyPr>
            <a:lstStyle/>
            <a:p>
              <a:r>
                <a:rPr lang="ja-JP" altLang="en-US" sz="2000">
                  <a:solidFill>
                    <a:schemeClr val="bg1"/>
                  </a:solidFill>
                  <a:latin typeface="+mn-ea"/>
                </a:rPr>
                <a:t>シズル・ワードの分類</a:t>
              </a:r>
              <a:endParaRPr kumimoji="1" lang="ja-JP" altLang="en-US" sz="2000">
                <a:solidFill>
                  <a:schemeClr val="bg1"/>
                </a:solidFill>
              </a:endParaRPr>
            </a:p>
          </p:txBody>
        </p:sp>
      </p:grpSp>
      <p:sp>
        <p:nvSpPr>
          <p:cNvPr id="6" name="テキスト ボックス 5">
            <a:extLst>
              <a:ext uri="{FF2B5EF4-FFF2-40B4-BE49-F238E27FC236}">
                <a16:creationId xmlns:a16="http://schemas.microsoft.com/office/drawing/2014/main" id="{B461CB11-8480-264B-AA7C-FCD0DA08F089}"/>
              </a:ext>
            </a:extLst>
          </p:cNvPr>
          <p:cNvSpPr txBox="1"/>
          <p:nvPr/>
        </p:nvSpPr>
        <p:spPr>
          <a:xfrm>
            <a:off x="7421922" y="2462372"/>
            <a:ext cx="2494810" cy="830997"/>
          </a:xfrm>
          <a:prstGeom prst="rect">
            <a:avLst/>
          </a:prstGeom>
          <a:noFill/>
        </p:spPr>
        <p:txBody>
          <a:bodyPr wrap="square" rtlCol="0">
            <a:spAutoFit/>
          </a:bodyPr>
          <a:lstStyle/>
          <a:p>
            <a:r>
              <a:rPr kumimoji="1" lang="ja-JP" altLang="en-US" sz="2400">
                <a:solidFill>
                  <a:schemeClr val="accent2"/>
                </a:solidFill>
              </a:rPr>
              <a:t>・甘い</a:t>
            </a:r>
            <a:endParaRPr kumimoji="1" lang="en-US" altLang="ja-JP" sz="2400">
              <a:solidFill>
                <a:schemeClr val="accent2"/>
              </a:solidFill>
            </a:endParaRPr>
          </a:p>
          <a:p>
            <a:r>
              <a:rPr kumimoji="1" lang="ja-JP" altLang="en-US" sz="2400">
                <a:solidFill>
                  <a:schemeClr val="accent2"/>
                </a:solidFill>
              </a:rPr>
              <a:t>・みずみずしい</a:t>
            </a:r>
          </a:p>
        </p:txBody>
      </p:sp>
      <p:sp>
        <p:nvSpPr>
          <p:cNvPr id="7" name="正方形/長方形 6">
            <a:extLst>
              <a:ext uri="{FF2B5EF4-FFF2-40B4-BE49-F238E27FC236}">
                <a16:creationId xmlns:a16="http://schemas.microsoft.com/office/drawing/2014/main" id="{10F3ED15-6538-A74A-AEDA-4B68C76CC8D1}"/>
              </a:ext>
            </a:extLst>
          </p:cNvPr>
          <p:cNvSpPr/>
          <p:nvPr/>
        </p:nvSpPr>
        <p:spPr>
          <a:xfrm>
            <a:off x="6945778" y="5544590"/>
            <a:ext cx="1723549" cy="830997"/>
          </a:xfrm>
          <a:prstGeom prst="rect">
            <a:avLst/>
          </a:prstGeom>
        </p:spPr>
        <p:txBody>
          <a:bodyPr wrap="none">
            <a:spAutoFit/>
          </a:bodyPr>
          <a:lstStyle/>
          <a:p>
            <a:r>
              <a:rPr kumimoji="1" lang="ja-JP" altLang="en-US" sz="2400">
                <a:solidFill>
                  <a:srgbClr val="0096FF"/>
                </a:solidFill>
              </a:rPr>
              <a:t>・サクサク</a:t>
            </a:r>
            <a:endParaRPr kumimoji="1" lang="en-US" altLang="ja-JP" sz="2400">
              <a:solidFill>
                <a:srgbClr val="0096FF"/>
              </a:solidFill>
            </a:endParaRPr>
          </a:p>
          <a:p>
            <a:r>
              <a:rPr kumimoji="1" lang="ja-JP" altLang="en-US" sz="2400">
                <a:solidFill>
                  <a:srgbClr val="0096FF"/>
                </a:solidFill>
              </a:rPr>
              <a:t>・ぷるん</a:t>
            </a:r>
            <a:endParaRPr lang="ja-JP" altLang="en-US" sz="2400">
              <a:solidFill>
                <a:srgbClr val="0096FF"/>
              </a:solidFill>
            </a:endParaRPr>
          </a:p>
        </p:txBody>
      </p:sp>
      <p:sp>
        <p:nvSpPr>
          <p:cNvPr id="16" name="正方形/長方形 15">
            <a:extLst>
              <a:ext uri="{FF2B5EF4-FFF2-40B4-BE49-F238E27FC236}">
                <a16:creationId xmlns:a16="http://schemas.microsoft.com/office/drawing/2014/main" id="{5DB1A3E1-8DC1-1C4A-BA7F-211270A97FD8}"/>
              </a:ext>
            </a:extLst>
          </p:cNvPr>
          <p:cNvSpPr/>
          <p:nvPr/>
        </p:nvSpPr>
        <p:spPr>
          <a:xfrm>
            <a:off x="1676431" y="3268012"/>
            <a:ext cx="2042016" cy="830997"/>
          </a:xfrm>
          <a:prstGeom prst="rect">
            <a:avLst/>
          </a:prstGeom>
        </p:spPr>
        <p:txBody>
          <a:bodyPr wrap="square">
            <a:spAutoFit/>
          </a:bodyPr>
          <a:lstStyle/>
          <a:p>
            <a:r>
              <a:rPr lang="ja-JP" altLang="en-US" sz="2400">
                <a:solidFill>
                  <a:schemeClr val="accent4"/>
                </a:solidFill>
              </a:rPr>
              <a:t>・産地直送の</a:t>
            </a:r>
            <a:endParaRPr lang="en-US" altLang="ja-JP" sz="2400">
              <a:solidFill>
                <a:schemeClr val="accent4"/>
              </a:solidFill>
            </a:endParaRPr>
          </a:p>
          <a:p>
            <a:r>
              <a:rPr lang="ja-JP" altLang="en-US" sz="2400">
                <a:solidFill>
                  <a:schemeClr val="accent4"/>
                </a:solidFill>
              </a:rPr>
              <a:t>・贅沢な</a:t>
            </a:r>
          </a:p>
        </p:txBody>
      </p:sp>
      <p:graphicFrame>
        <p:nvGraphicFramePr>
          <p:cNvPr id="17" name="図表 16">
            <a:extLst>
              <a:ext uri="{FF2B5EF4-FFF2-40B4-BE49-F238E27FC236}">
                <a16:creationId xmlns:a16="http://schemas.microsoft.com/office/drawing/2014/main" id="{D98F9A88-CB5E-4847-B369-4800FADE1AAB}"/>
              </a:ext>
            </a:extLst>
          </p:cNvPr>
          <p:cNvGraphicFramePr/>
          <p:nvPr>
            <p:extLst>
              <p:ext uri="{D42A27DB-BD31-4B8C-83A1-F6EECF244321}">
                <p14:modId xmlns:p14="http://schemas.microsoft.com/office/powerpoint/2010/main" val="3524957636"/>
              </p:ext>
            </p:extLst>
          </p:nvPr>
        </p:nvGraphicFramePr>
        <p:xfrm>
          <a:off x="2768762" y="1936319"/>
          <a:ext cx="5900565" cy="45874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7927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695CF0-4B8A-3D48-8C5B-89F7E5FC26C9}"/>
              </a:ext>
            </a:extLst>
          </p:cNvPr>
          <p:cNvSpPr>
            <a:spLocks noGrp="1"/>
          </p:cNvSpPr>
          <p:nvPr>
            <p:ph type="title"/>
          </p:nvPr>
        </p:nvSpPr>
        <p:spPr/>
        <p:txBody>
          <a:bodyPr/>
          <a:lstStyle/>
          <a:p>
            <a:r>
              <a:rPr kumimoji="1" lang="ja-JP" altLang="en-US"/>
              <a:t>研究背景</a:t>
            </a:r>
            <a:r>
              <a:rPr lang="ja-JP" altLang="en-US"/>
              <a:t>②</a:t>
            </a:r>
            <a:r>
              <a:rPr kumimoji="1" lang="ja-JP" altLang="en-US"/>
              <a:t>（先行研究） </a:t>
            </a:r>
          </a:p>
        </p:txBody>
      </p:sp>
      <p:sp>
        <p:nvSpPr>
          <p:cNvPr id="3" name="コンテンツ プレースホルダー 2">
            <a:extLst>
              <a:ext uri="{FF2B5EF4-FFF2-40B4-BE49-F238E27FC236}">
                <a16:creationId xmlns:a16="http://schemas.microsoft.com/office/drawing/2014/main" id="{B319BA92-CB5C-C44C-B863-EC324A2A3F59}"/>
              </a:ext>
            </a:extLst>
          </p:cNvPr>
          <p:cNvSpPr>
            <a:spLocks noGrp="1"/>
          </p:cNvSpPr>
          <p:nvPr>
            <p:ph idx="1"/>
          </p:nvPr>
        </p:nvSpPr>
        <p:spPr>
          <a:xfrm>
            <a:off x="677334" y="1548730"/>
            <a:ext cx="8596668" cy="489638"/>
          </a:xfrm>
        </p:spPr>
        <p:txBody>
          <a:bodyPr anchor="t"/>
          <a:lstStyle/>
          <a:p>
            <a:r>
              <a:rPr lang="ja-JP" altLang="en-US" sz="2400">
                <a:latin typeface="+mn-ea"/>
              </a:rPr>
              <a:t>現状：シズル・ワードの研究が調査による分類のみ</a:t>
            </a:r>
            <a:endParaRPr lang="en-US" altLang="ja-JP" sz="2000">
              <a:latin typeface="+mn-ea"/>
            </a:endParaRPr>
          </a:p>
          <a:p>
            <a:endParaRPr kumimoji="1" lang="ja-JP" altLang="en-US"/>
          </a:p>
        </p:txBody>
      </p:sp>
      <p:sp>
        <p:nvSpPr>
          <p:cNvPr id="4" name="フッター プレースホルダー 3">
            <a:extLst>
              <a:ext uri="{FF2B5EF4-FFF2-40B4-BE49-F238E27FC236}">
                <a16:creationId xmlns:a16="http://schemas.microsoft.com/office/drawing/2014/main" id="{ABE7E40A-6C2F-324F-840D-7A4677D1014C}"/>
              </a:ext>
            </a:extLst>
          </p:cNvPr>
          <p:cNvSpPr>
            <a:spLocks noGrp="1"/>
          </p:cNvSpPr>
          <p:nvPr>
            <p:ph type="ftr" sz="quarter" idx="11"/>
          </p:nvPr>
        </p:nvSpPr>
        <p:spPr>
          <a:xfrm>
            <a:off x="891156" y="6554145"/>
            <a:ext cx="6297612" cy="303856"/>
          </a:xfrm>
        </p:spPr>
        <p:txBody>
          <a:bodyPr/>
          <a:lstStyle/>
          <a:p>
            <a:r>
              <a:rPr lang="ja-JP" altLang="en-US"/>
              <a:t>出典：シズルワー</a:t>
            </a:r>
            <a:r>
              <a:rPr lang="ja-JP" altLang="en-US" err="1"/>
              <a:t>ドの</a:t>
            </a:r>
            <a:r>
              <a:rPr lang="ja-JP" altLang="en-US"/>
              <a:t>現状と変化</a:t>
            </a:r>
            <a:r>
              <a:rPr lang="en-US" altLang="ja-JP"/>
              <a:t> </a:t>
            </a:r>
            <a:r>
              <a:rPr lang="ja-JP" altLang="en-US"/>
              <a:t> “</a:t>
            </a:r>
            <a:r>
              <a:rPr lang="en-US" altLang="ja-JP"/>
              <a:t>The current situation of “sizzle words.” </a:t>
            </a:r>
            <a:r>
              <a:rPr lang="ja-JP" altLang="en-US"/>
              <a:t>大橋正房 </a:t>
            </a:r>
            <a:r>
              <a:rPr lang="en-US" altLang="ja-JP"/>
              <a:t>(</a:t>
            </a:r>
            <a:r>
              <a:rPr lang="ja-JP" altLang="en-US"/>
              <a:t>株</a:t>
            </a:r>
            <a:r>
              <a:rPr lang="en-US" altLang="ja-JP"/>
              <a:t>)BMFT </a:t>
            </a:r>
          </a:p>
          <a:p>
            <a:endParaRPr lang="en-US"/>
          </a:p>
        </p:txBody>
      </p:sp>
      <p:pic>
        <p:nvPicPr>
          <p:cNvPr id="22" name="図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334" y="2070157"/>
            <a:ext cx="6257926" cy="3606528"/>
          </a:xfrm>
          <a:prstGeom prst="rect">
            <a:avLst/>
          </a:prstGeom>
        </p:spPr>
      </p:pic>
      <p:grpSp>
        <p:nvGrpSpPr>
          <p:cNvPr id="23" name="グループ化 22"/>
          <p:cNvGrpSpPr/>
          <p:nvPr/>
        </p:nvGrpSpPr>
        <p:grpSpPr>
          <a:xfrm>
            <a:off x="1595874" y="5899465"/>
            <a:ext cx="4888176" cy="425056"/>
            <a:chOff x="1112574" y="6217635"/>
            <a:chExt cx="4888176" cy="425056"/>
          </a:xfrm>
        </p:grpSpPr>
        <p:sp>
          <p:nvSpPr>
            <p:cNvPr id="24" name="角丸四角形 23"/>
            <p:cNvSpPr/>
            <p:nvPr/>
          </p:nvSpPr>
          <p:spPr>
            <a:xfrm>
              <a:off x="1112574" y="6217635"/>
              <a:ext cx="4888176" cy="425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1112574" y="6242581"/>
              <a:ext cx="4888176" cy="400110"/>
            </a:xfrm>
            <a:prstGeom prst="rect">
              <a:avLst/>
            </a:prstGeom>
            <a:noFill/>
          </p:spPr>
          <p:txBody>
            <a:bodyPr wrap="square" rtlCol="0">
              <a:spAutoFit/>
            </a:bodyPr>
            <a:lstStyle/>
            <a:p>
              <a:r>
                <a:rPr kumimoji="1" lang="ja-JP" altLang="en-US" sz="2000">
                  <a:solidFill>
                    <a:schemeClr val="bg1"/>
                  </a:solidFill>
                </a:rPr>
                <a:t>性・年齢に有用なシズル・ワードの分類</a:t>
              </a:r>
            </a:p>
          </p:txBody>
        </p:sp>
      </p:grpSp>
      <p:sp>
        <p:nvSpPr>
          <p:cNvPr id="5" name="線吹き出し 2 (枠付き) 4">
            <a:extLst>
              <a:ext uri="{FF2B5EF4-FFF2-40B4-BE49-F238E27FC236}">
                <a16:creationId xmlns:a16="http://schemas.microsoft.com/office/drawing/2014/main" id="{A499654A-97C2-754B-916D-335346B65FFC}"/>
              </a:ext>
            </a:extLst>
          </p:cNvPr>
          <p:cNvSpPr/>
          <p:nvPr/>
        </p:nvSpPr>
        <p:spPr>
          <a:xfrm>
            <a:off x="7875154" y="2354775"/>
            <a:ext cx="2294082" cy="2717743"/>
          </a:xfrm>
          <a:prstGeom prst="borderCallout2">
            <a:avLst>
              <a:gd name="adj1" fmla="val 18750"/>
              <a:gd name="adj2" fmla="val -8333"/>
              <a:gd name="adj3" fmla="val 18750"/>
              <a:gd name="adj4" fmla="val -16667"/>
              <a:gd name="adj5" fmla="val 65770"/>
              <a:gd name="adj6" fmla="val -48138"/>
            </a:avLst>
          </a:prstGeom>
          <a:ln w="76200">
            <a:solidFill>
              <a:srgbClr val="ACADED"/>
            </a:solidFill>
          </a:ln>
        </p:spPr>
        <p:style>
          <a:lnRef idx="2">
            <a:schemeClr val="accent4"/>
          </a:lnRef>
          <a:fillRef idx="1">
            <a:schemeClr val="lt1"/>
          </a:fillRef>
          <a:effectRef idx="0">
            <a:schemeClr val="accent4"/>
          </a:effectRef>
          <a:fontRef idx="minor">
            <a:schemeClr val="dk1"/>
          </a:fontRef>
        </p:style>
        <p:txBody>
          <a:bodyPr rtlCol="0" anchor="ctr"/>
          <a:lstStyle/>
          <a:p>
            <a:r>
              <a:rPr kumimoji="1" lang="en-US" altLang="ja-JP"/>
              <a:t>60–69</a:t>
            </a:r>
            <a:r>
              <a:rPr kumimoji="1" lang="ja-JP" altLang="en-US"/>
              <a:t>歳女性</a:t>
            </a:r>
            <a:endParaRPr kumimoji="1" lang="en-US" altLang="ja-JP"/>
          </a:p>
          <a:p>
            <a:r>
              <a:rPr kumimoji="1" lang="ja-JP" altLang="en-US"/>
              <a:t>みずみずしい</a:t>
            </a:r>
            <a:endParaRPr kumimoji="1" lang="en-US" altLang="ja-JP"/>
          </a:p>
          <a:p>
            <a:r>
              <a:rPr kumimoji="1" lang="ja-JP" altLang="en-US"/>
              <a:t>香りのよい</a:t>
            </a:r>
            <a:endParaRPr kumimoji="1" lang="en-US" altLang="ja-JP"/>
          </a:p>
          <a:p>
            <a:r>
              <a:rPr kumimoji="1" lang="ja-JP" altLang="en-US"/>
              <a:t>飽きのこない</a:t>
            </a:r>
            <a:endParaRPr kumimoji="1" lang="en-US" altLang="ja-JP"/>
          </a:p>
          <a:p>
            <a:endParaRPr kumimoji="1" lang="en-US" altLang="ja-JP"/>
          </a:p>
          <a:p>
            <a:r>
              <a:rPr kumimoji="1" lang="en-US" altLang="ja-JP"/>
              <a:t>60–69</a:t>
            </a:r>
            <a:r>
              <a:rPr kumimoji="1" lang="ja-JP" altLang="en-US"/>
              <a:t>歳男性</a:t>
            </a:r>
            <a:endParaRPr kumimoji="1" lang="en-US" altLang="ja-JP"/>
          </a:p>
          <a:p>
            <a:r>
              <a:rPr kumimoji="1" lang="ja-JP" altLang="en-US"/>
              <a:t>味わい深い</a:t>
            </a:r>
            <a:endParaRPr kumimoji="1" lang="en-US" altLang="ja-JP"/>
          </a:p>
          <a:p>
            <a:r>
              <a:rPr kumimoji="1" lang="ja-JP" altLang="en-US"/>
              <a:t>後味すっきり</a:t>
            </a:r>
            <a:endParaRPr kumimoji="1" lang="en-US" altLang="ja-JP"/>
          </a:p>
          <a:p>
            <a:r>
              <a:rPr kumimoji="1" lang="ja-JP" altLang="en-US"/>
              <a:t>美味</a:t>
            </a:r>
            <a:endParaRPr kumimoji="1" lang="en-US" altLang="ja-JP"/>
          </a:p>
          <a:p>
            <a:r>
              <a:rPr kumimoji="1" lang="ja-JP" altLang="en-US"/>
              <a:t>コクのある</a:t>
            </a:r>
            <a:endParaRPr kumimoji="1" lang="en-US" altLang="ja-JP"/>
          </a:p>
        </p:txBody>
      </p:sp>
      <p:pic>
        <p:nvPicPr>
          <p:cNvPr id="7" name="図 6">
            <a:extLst>
              <a:ext uri="{FF2B5EF4-FFF2-40B4-BE49-F238E27FC236}">
                <a16:creationId xmlns:a16="http://schemas.microsoft.com/office/drawing/2014/main" id="{2A2C239A-3F81-1D4F-A6BB-8196C3308F61}"/>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4297" b="97656" l="391" r="98438">
                        <a14:foregroundMark x1="14844" y1="13672" x2="14844" y2="13672"/>
                        <a14:foregroundMark x1="14844" y1="13672" x2="41016" y2="4297"/>
                        <a14:foregroundMark x1="8594" y1="22656" x2="5469" y2="46094"/>
                        <a14:foregroundMark x1="1563" y1="30469" x2="391" y2="34375"/>
                        <a14:foregroundMark x1="20313" y1="25781" x2="17578" y2="35156"/>
                        <a14:foregroundMark x1="66797" y1="70703" x2="93359" y2="91406"/>
                        <a14:foregroundMark x1="89063" y1="97656" x2="98438" y2="91016"/>
                      </a14:backgroundRemoval>
                    </a14:imgEffect>
                  </a14:imgLayer>
                </a14:imgProps>
              </a:ext>
            </a:extLst>
          </a:blip>
          <a:stretch>
            <a:fillRect/>
          </a:stretch>
        </p:blipFill>
        <p:spPr>
          <a:xfrm>
            <a:off x="5422480" y="2717130"/>
            <a:ext cx="1993034" cy="1993034"/>
          </a:xfrm>
          <a:prstGeom prst="rect">
            <a:avLst/>
          </a:prstGeom>
        </p:spPr>
      </p:pic>
    </p:spTree>
    <p:extLst>
      <p:ext uri="{BB962C8B-B14F-4D97-AF65-F5344CB8AC3E}">
        <p14:creationId xmlns:p14="http://schemas.microsoft.com/office/powerpoint/2010/main" val="3971464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研究背景</a:t>
            </a:r>
            <a:r>
              <a:rPr lang="en-US" altLang="ja-JP"/>
              <a:t>③</a:t>
            </a:r>
            <a:r>
              <a:rPr lang="ja-JP" altLang="en-US"/>
              <a:t>（先行研究） </a:t>
            </a:r>
            <a:endParaRPr kumimoji="1" lang="ja-JP" altLang="en-US"/>
          </a:p>
        </p:txBody>
      </p:sp>
      <p:sp>
        <p:nvSpPr>
          <p:cNvPr id="3" name="コンテンツ プレースホルダー 2"/>
          <p:cNvSpPr>
            <a:spLocks noGrp="1"/>
          </p:cNvSpPr>
          <p:nvPr>
            <p:ph idx="1"/>
          </p:nvPr>
        </p:nvSpPr>
        <p:spPr>
          <a:xfrm>
            <a:off x="677334" y="1416357"/>
            <a:ext cx="8596668" cy="471218"/>
          </a:xfrm>
        </p:spPr>
        <p:txBody>
          <a:bodyPr/>
          <a:lstStyle/>
          <a:p>
            <a:pPr marL="0" indent="0">
              <a:buNone/>
            </a:pPr>
            <a:r>
              <a:rPr lang="ja-JP" altLang="en-US" sz="2400">
                <a:latin typeface="+mn-ea"/>
              </a:rPr>
              <a:t>現状：シズル・ワードの研究が調査による分類のみ</a:t>
            </a:r>
            <a:endParaRPr lang="en-US" altLang="ja-JP" sz="2000">
              <a:latin typeface="+mn-ea"/>
            </a:endParaRPr>
          </a:p>
          <a:p>
            <a:pPr marL="0" indent="0">
              <a:buNone/>
            </a:pPr>
            <a:endParaRPr kumimoji="1" lang="en-US" altLang="ja-JP"/>
          </a:p>
        </p:txBody>
      </p:sp>
      <p:grpSp>
        <p:nvGrpSpPr>
          <p:cNvPr id="11" name="グループ化 10"/>
          <p:cNvGrpSpPr/>
          <p:nvPr/>
        </p:nvGrpSpPr>
        <p:grpSpPr>
          <a:xfrm>
            <a:off x="526833" y="5747838"/>
            <a:ext cx="4100418" cy="456594"/>
            <a:chOff x="6729508" y="2404824"/>
            <a:chExt cx="4100418" cy="456594"/>
          </a:xfrm>
        </p:grpSpPr>
        <p:sp>
          <p:nvSpPr>
            <p:cNvPr id="10" name="角丸四角形 9"/>
            <p:cNvSpPr/>
            <p:nvPr/>
          </p:nvSpPr>
          <p:spPr>
            <a:xfrm>
              <a:off x="6729508" y="2404824"/>
              <a:ext cx="4100418" cy="4565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6729509" y="2461308"/>
              <a:ext cx="4100417" cy="400110"/>
            </a:xfrm>
            <a:prstGeom prst="rect">
              <a:avLst/>
            </a:prstGeom>
            <a:noFill/>
          </p:spPr>
          <p:txBody>
            <a:bodyPr wrap="square" rtlCol="0">
              <a:spAutoFit/>
            </a:bodyPr>
            <a:lstStyle/>
            <a:p>
              <a:r>
                <a:rPr kumimoji="1" lang="ja-JP" altLang="en-US" sz="2000">
                  <a:solidFill>
                    <a:schemeClr val="bg1"/>
                  </a:solidFill>
                </a:rPr>
                <a:t>シズル・ワードに結びつく食べ物</a:t>
              </a:r>
            </a:p>
          </p:txBody>
        </p:sp>
      </p:grpSp>
      <p:grpSp>
        <p:nvGrpSpPr>
          <p:cNvPr id="14" name="グループ化 13"/>
          <p:cNvGrpSpPr/>
          <p:nvPr/>
        </p:nvGrpSpPr>
        <p:grpSpPr>
          <a:xfrm>
            <a:off x="1304263" y="2110350"/>
            <a:ext cx="2738438" cy="3227645"/>
            <a:chOff x="7472186" y="2459538"/>
            <a:chExt cx="2738438" cy="3227645"/>
          </a:xfrm>
        </p:grpSpPr>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2186" y="2459538"/>
              <a:ext cx="2738438" cy="3227645"/>
            </a:xfrm>
            <a:prstGeom prst="rect">
              <a:avLst/>
            </a:prstGeom>
          </p:spPr>
        </p:pic>
        <p:sp>
          <p:nvSpPr>
            <p:cNvPr id="12" name="テキスト ボックス 11"/>
            <p:cNvSpPr txBox="1"/>
            <p:nvPr/>
          </p:nvSpPr>
          <p:spPr>
            <a:xfrm>
              <a:off x="7472186" y="2459538"/>
              <a:ext cx="785989" cy="369332"/>
            </a:xfrm>
            <a:prstGeom prst="rect">
              <a:avLst/>
            </a:prstGeom>
            <a:noFill/>
          </p:spPr>
          <p:txBody>
            <a:bodyPr wrap="square" rtlCol="0">
              <a:spAutoFit/>
            </a:bodyPr>
            <a:lstStyle/>
            <a:p>
              <a:r>
                <a:rPr kumimoji="1" lang="en-US" altLang="ja-JP"/>
                <a:t>(</a:t>
              </a:r>
              <a:r>
                <a:rPr kumimoji="1" lang="ja-JP" altLang="en-US"/>
                <a:t>例）</a:t>
              </a:r>
            </a:p>
          </p:txBody>
        </p:sp>
      </p:grpSp>
      <p:sp>
        <p:nvSpPr>
          <p:cNvPr id="13" name="テキスト ボックス 12"/>
          <p:cNvSpPr txBox="1"/>
          <p:nvPr/>
        </p:nvSpPr>
        <p:spPr>
          <a:xfrm>
            <a:off x="677334" y="6530939"/>
            <a:ext cx="6537854" cy="261610"/>
          </a:xfrm>
          <a:prstGeom prst="rect">
            <a:avLst/>
          </a:prstGeom>
          <a:noFill/>
        </p:spPr>
        <p:txBody>
          <a:bodyPr wrap="square" rtlCol="0">
            <a:spAutoFit/>
          </a:bodyPr>
          <a:lstStyle/>
          <a:p>
            <a:r>
              <a:rPr lang="ja-JP" altLang="en-US" sz="1100">
                <a:solidFill>
                  <a:schemeClr val="bg2">
                    <a:lumMod val="50000"/>
                  </a:schemeClr>
                </a:solidFill>
              </a:rPr>
              <a:t>出典：シズルワー</a:t>
            </a:r>
            <a:r>
              <a:rPr lang="ja-JP" altLang="en-US" sz="1100" err="1">
                <a:solidFill>
                  <a:schemeClr val="bg2">
                    <a:lumMod val="50000"/>
                  </a:schemeClr>
                </a:solidFill>
              </a:rPr>
              <a:t>ドの</a:t>
            </a:r>
            <a:r>
              <a:rPr lang="ja-JP" altLang="en-US" sz="1100">
                <a:solidFill>
                  <a:schemeClr val="bg2">
                    <a:lumMod val="50000"/>
                  </a:schemeClr>
                </a:solidFill>
              </a:rPr>
              <a:t>現状と変化</a:t>
            </a:r>
            <a:r>
              <a:rPr lang="en-US" altLang="ja-JP" sz="1100">
                <a:solidFill>
                  <a:schemeClr val="bg2">
                    <a:lumMod val="50000"/>
                  </a:schemeClr>
                </a:solidFill>
              </a:rPr>
              <a:t> </a:t>
            </a:r>
            <a:r>
              <a:rPr lang="ja-JP" altLang="en-US" sz="1100">
                <a:solidFill>
                  <a:schemeClr val="bg2">
                    <a:lumMod val="50000"/>
                  </a:schemeClr>
                </a:solidFill>
              </a:rPr>
              <a:t> “</a:t>
            </a:r>
            <a:r>
              <a:rPr lang="en-US" altLang="ja-JP" sz="1100">
                <a:solidFill>
                  <a:schemeClr val="bg2">
                    <a:lumMod val="50000"/>
                  </a:schemeClr>
                </a:solidFill>
              </a:rPr>
              <a:t>The current situation of “sizzle words.” </a:t>
            </a:r>
            <a:r>
              <a:rPr lang="ja-JP" altLang="en-US" sz="1100">
                <a:solidFill>
                  <a:schemeClr val="bg2">
                    <a:lumMod val="50000"/>
                  </a:schemeClr>
                </a:solidFill>
              </a:rPr>
              <a:t>大橋正房 </a:t>
            </a:r>
            <a:r>
              <a:rPr lang="en-US" altLang="ja-JP" sz="1100">
                <a:solidFill>
                  <a:schemeClr val="bg2">
                    <a:lumMod val="50000"/>
                  </a:schemeClr>
                </a:solidFill>
              </a:rPr>
              <a:t>(</a:t>
            </a:r>
            <a:r>
              <a:rPr lang="ja-JP" altLang="en-US" sz="1100">
                <a:solidFill>
                  <a:schemeClr val="bg2">
                    <a:lumMod val="50000"/>
                  </a:schemeClr>
                </a:solidFill>
              </a:rPr>
              <a:t>株</a:t>
            </a:r>
            <a:r>
              <a:rPr lang="en-US" altLang="ja-JP" sz="1100">
                <a:solidFill>
                  <a:schemeClr val="bg2">
                    <a:lumMod val="50000"/>
                  </a:schemeClr>
                </a:solidFill>
              </a:rPr>
              <a:t>)BMFT </a:t>
            </a:r>
          </a:p>
        </p:txBody>
      </p:sp>
      <p:pic>
        <p:nvPicPr>
          <p:cNvPr id="16" name="図 15">
            <a:extLst>
              <a:ext uri="{FF2B5EF4-FFF2-40B4-BE49-F238E27FC236}">
                <a16:creationId xmlns:a16="http://schemas.microsoft.com/office/drawing/2014/main" id="{4BC50278-DF17-9246-8345-A888B52EA9C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39856" y="2737157"/>
            <a:ext cx="3487224" cy="2323363"/>
          </a:xfrm>
          <a:prstGeom prst="rect">
            <a:avLst/>
          </a:prstGeom>
          <a:effectLst>
            <a:softEdge rad="342900"/>
          </a:effectLst>
        </p:spPr>
      </p:pic>
      <p:pic>
        <p:nvPicPr>
          <p:cNvPr id="4" name="図 3">
            <a:extLst>
              <a:ext uri="{FF2B5EF4-FFF2-40B4-BE49-F238E27FC236}">
                <a16:creationId xmlns:a16="http://schemas.microsoft.com/office/drawing/2014/main" id="{1CBBF376-F074-034E-BD57-C03D3696795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90786" y="1986884"/>
            <a:ext cx="3448804" cy="2297766"/>
          </a:xfrm>
          <a:prstGeom prst="rect">
            <a:avLst/>
          </a:prstGeom>
          <a:effectLst>
            <a:softEdge rad="406400"/>
          </a:effectLst>
        </p:spPr>
      </p:pic>
      <p:pic>
        <p:nvPicPr>
          <p:cNvPr id="8" name="図 7">
            <a:extLst>
              <a:ext uri="{FF2B5EF4-FFF2-40B4-BE49-F238E27FC236}">
                <a16:creationId xmlns:a16="http://schemas.microsoft.com/office/drawing/2014/main" id="{42C3611E-3C40-6645-9163-B98BBEC0826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000781">
            <a:off x="6419713" y="4207843"/>
            <a:ext cx="3340688" cy="2217382"/>
          </a:xfrm>
          <a:prstGeom prst="rect">
            <a:avLst/>
          </a:prstGeom>
          <a:effectLst>
            <a:softEdge rad="368300"/>
          </a:effectLst>
        </p:spPr>
      </p:pic>
    </p:spTree>
    <p:extLst>
      <p:ext uri="{BB962C8B-B14F-4D97-AF65-F5344CB8AC3E}">
        <p14:creationId xmlns:p14="http://schemas.microsoft.com/office/powerpoint/2010/main" val="771506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研究背景④（先行研究） </a:t>
            </a:r>
            <a:endParaRPr kumimoji="1" lang="ja-JP" altLang="en-US"/>
          </a:p>
        </p:txBody>
      </p:sp>
      <p:sp>
        <p:nvSpPr>
          <p:cNvPr id="3" name="コンテンツ プレースホルダー 2"/>
          <p:cNvSpPr>
            <a:spLocks noGrp="1"/>
          </p:cNvSpPr>
          <p:nvPr>
            <p:ph idx="1"/>
          </p:nvPr>
        </p:nvSpPr>
        <p:spPr>
          <a:xfrm>
            <a:off x="677334" y="1416357"/>
            <a:ext cx="8596668" cy="471218"/>
          </a:xfrm>
        </p:spPr>
        <p:txBody>
          <a:bodyPr/>
          <a:lstStyle/>
          <a:p>
            <a:pPr marL="0" indent="0">
              <a:buNone/>
            </a:pPr>
            <a:r>
              <a:rPr lang="ja-JP" altLang="en-US" sz="2400">
                <a:latin typeface="+mn-ea"/>
              </a:rPr>
              <a:t>現状：シズル・ワードの研究が調査による分類のみ</a:t>
            </a:r>
            <a:endParaRPr lang="en-US" altLang="ja-JP" sz="2000">
              <a:latin typeface="+mn-ea"/>
            </a:endParaRPr>
          </a:p>
          <a:p>
            <a:pPr marL="0" indent="0">
              <a:buNone/>
            </a:pPr>
            <a:endParaRPr kumimoji="1" lang="en-US" altLang="ja-JP"/>
          </a:p>
        </p:txBody>
      </p:sp>
      <p:sp>
        <p:nvSpPr>
          <p:cNvPr id="13" name="テキスト ボックス 12"/>
          <p:cNvSpPr txBox="1"/>
          <p:nvPr/>
        </p:nvSpPr>
        <p:spPr>
          <a:xfrm>
            <a:off x="677334" y="6530939"/>
            <a:ext cx="6537854" cy="261610"/>
          </a:xfrm>
          <a:prstGeom prst="rect">
            <a:avLst/>
          </a:prstGeom>
          <a:noFill/>
        </p:spPr>
        <p:txBody>
          <a:bodyPr wrap="square" rtlCol="0">
            <a:spAutoFit/>
          </a:bodyPr>
          <a:lstStyle/>
          <a:p>
            <a:r>
              <a:rPr lang="ja-JP" altLang="en-US" sz="1100">
                <a:solidFill>
                  <a:schemeClr val="bg2">
                    <a:lumMod val="50000"/>
                  </a:schemeClr>
                </a:solidFill>
              </a:rPr>
              <a:t>出典：シズルワー</a:t>
            </a:r>
            <a:r>
              <a:rPr lang="ja-JP" altLang="en-US" sz="1100" err="1">
                <a:solidFill>
                  <a:schemeClr val="bg2">
                    <a:lumMod val="50000"/>
                  </a:schemeClr>
                </a:solidFill>
              </a:rPr>
              <a:t>ドの</a:t>
            </a:r>
            <a:r>
              <a:rPr lang="ja-JP" altLang="en-US" sz="1100">
                <a:solidFill>
                  <a:schemeClr val="bg2">
                    <a:lumMod val="50000"/>
                  </a:schemeClr>
                </a:solidFill>
              </a:rPr>
              <a:t>現状と変化</a:t>
            </a:r>
            <a:r>
              <a:rPr lang="en-US" altLang="ja-JP" sz="1100">
                <a:solidFill>
                  <a:schemeClr val="bg2">
                    <a:lumMod val="50000"/>
                  </a:schemeClr>
                </a:solidFill>
              </a:rPr>
              <a:t> </a:t>
            </a:r>
            <a:r>
              <a:rPr lang="ja-JP" altLang="en-US" sz="1100">
                <a:solidFill>
                  <a:schemeClr val="bg2">
                    <a:lumMod val="50000"/>
                  </a:schemeClr>
                </a:solidFill>
              </a:rPr>
              <a:t> “</a:t>
            </a:r>
            <a:r>
              <a:rPr lang="en-US" altLang="ja-JP" sz="1100">
                <a:solidFill>
                  <a:schemeClr val="bg2">
                    <a:lumMod val="50000"/>
                  </a:schemeClr>
                </a:solidFill>
              </a:rPr>
              <a:t>The current situation of “sizzle words.” </a:t>
            </a:r>
            <a:r>
              <a:rPr lang="ja-JP" altLang="en-US" sz="1100">
                <a:solidFill>
                  <a:schemeClr val="bg2">
                    <a:lumMod val="50000"/>
                  </a:schemeClr>
                </a:solidFill>
              </a:rPr>
              <a:t>大橋正房 </a:t>
            </a:r>
            <a:r>
              <a:rPr lang="en-US" altLang="ja-JP" sz="1100">
                <a:solidFill>
                  <a:schemeClr val="bg2">
                    <a:lumMod val="50000"/>
                  </a:schemeClr>
                </a:solidFill>
              </a:rPr>
              <a:t>(</a:t>
            </a:r>
            <a:r>
              <a:rPr lang="ja-JP" altLang="en-US" sz="1100">
                <a:solidFill>
                  <a:schemeClr val="bg2">
                    <a:lumMod val="50000"/>
                  </a:schemeClr>
                </a:solidFill>
              </a:rPr>
              <a:t>株</a:t>
            </a:r>
            <a:r>
              <a:rPr lang="en-US" altLang="ja-JP" sz="1100">
                <a:solidFill>
                  <a:schemeClr val="bg2">
                    <a:lumMod val="50000"/>
                  </a:schemeClr>
                </a:solidFill>
              </a:rPr>
              <a:t>)BMFT </a:t>
            </a:r>
          </a:p>
        </p:txBody>
      </p:sp>
      <p:pic>
        <p:nvPicPr>
          <p:cNvPr id="15" name="図 14">
            <a:extLst>
              <a:ext uri="{FF2B5EF4-FFF2-40B4-BE49-F238E27FC236}">
                <a16:creationId xmlns:a16="http://schemas.microsoft.com/office/drawing/2014/main" id="{47CA3F04-AB0D-6946-AC68-E1693E905F56}"/>
              </a:ext>
            </a:extLst>
          </p:cNvPr>
          <p:cNvPicPr>
            <a:picLocks noChangeAspect="1"/>
          </p:cNvPicPr>
          <p:nvPr/>
        </p:nvPicPr>
        <p:blipFill>
          <a:blip r:embed="rId2"/>
          <a:stretch>
            <a:fillRect/>
          </a:stretch>
        </p:blipFill>
        <p:spPr>
          <a:xfrm>
            <a:off x="2557978" y="1930400"/>
            <a:ext cx="6716024" cy="4402899"/>
          </a:xfrm>
          <a:prstGeom prst="rect">
            <a:avLst/>
          </a:prstGeom>
        </p:spPr>
      </p:pic>
    </p:spTree>
    <p:extLst>
      <p:ext uri="{BB962C8B-B14F-4D97-AF65-F5344CB8AC3E}">
        <p14:creationId xmlns:p14="http://schemas.microsoft.com/office/powerpoint/2010/main" val="503838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695CF0-4B8A-3D48-8C5B-89F7E5FC26C9}"/>
              </a:ext>
            </a:extLst>
          </p:cNvPr>
          <p:cNvSpPr>
            <a:spLocks noGrp="1"/>
          </p:cNvSpPr>
          <p:nvPr>
            <p:ph type="title"/>
          </p:nvPr>
        </p:nvSpPr>
        <p:spPr/>
        <p:txBody>
          <a:bodyPr/>
          <a:lstStyle/>
          <a:p>
            <a:r>
              <a:rPr lang="ja-JP" altLang="en-US"/>
              <a:t>研究背景</a:t>
            </a:r>
            <a:r>
              <a:rPr lang="en-US" altLang="ja-JP"/>
              <a:t>⑤</a:t>
            </a:r>
            <a:r>
              <a:rPr lang="ja-JP" altLang="en-US"/>
              <a:t>（先行研究） </a:t>
            </a:r>
            <a:endParaRPr kumimoji="1" lang="ja-JP" altLang="en-US"/>
          </a:p>
        </p:txBody>
      </p:sp>
      <p:sp>
        <p:nvSpPr>
          <p:cNvPr id="3" name="コンテンツ プレースホルダー 2">
            <a:extLst>
              <a:ext uri="{FF2B5EF4-FFF2-40B4-BE49-F238E27FC236}">
                <a16:creationId xmlns:a16="http://schemas.microsoft.com/office/drawing/2014/main" id="{B319BA92-CB5C-C44C-B863-EC324A2A3F59}"/>
              </a:ext>
            </a:extLst>
          </p:cNvPr>
          <p:cNvSpPr>
            <a:spLocks noGrp="1"/>
          </p:cNvSpPr>
          <p:nvPr>
            <p:ph idx="1"/>
          </p:nvPr>
        </p:nvSpPr>
        <p:spPr>
          <a:xfrm>
            <a:off x="677334" y="1270000"/>
            <a:ext cx="8596668" cy="3880773"/>
          </a:xfrm>
        </p:spPr>
        <p:txBody>
          <a:bodyPr anchor="t"/>
          <a:lstStyle/>
          <a:p>
            <a:pPr marL="0" indent="0">
              <a:buNone/>
            </a:pPr>
            <a:r>
              <a:rPr lang="ja-JP" altLang="en-US" sz="2400">
                <a:latin typeface="+mn-ea"/>
              </a:rPr>
              <a:t>現状：シズル・ワードの研究が調査による分類のみ</a:t>
            </a:r>
            <a:endParaRPr lang="en-US" altLang="ja-JP" sz="2400">
              <a:latin typeface="+mn-ea"/>
            </a:endParaRPr>
          </a:p>
          <a:p>
            <a:pPr marL="0" indent="0">
              <a:buNone/>
            </a:pPr>
            <a:r>
              <a:rPr lang="ja-JP" altLang="en-US">
                <a:latin typeface="+mn-ea"/>
              </a:rPr>
              <a:t>ランキングに着目してみると</a:t>
            </a:r>
            <a:r>
              <a:rPr lang="en-US" altLang="ja-JP">
                <a:latin typeface="+mn-ea"/>
              </a:rPr>
              <a:t>...</a:t>
            </a:r>
            <a:endParaRPr kumimoji="1" lang="ja-JP" altLang="en-US" sz="1400"/>
          </a:p>
        </p:txBody>
      </p:sp>
      <p:pic>
        <p:nvPicPr>
          <p:cNvPr id="6" name="図 5">
            <a:extLst>
              <a:ext uri="{FF2B5EF4-FFF2-40B4-BE49-F238E27FC236}">
                <a16:creationId xmlns:a16="http://schemas.microsoft.com/office/drawing/2014/main" id="{47CA3F04-AB0D-6946-AC68-E1693E905F56}"/>
              </a:ext>
            </a:extLst>
          </p:cNvPr>
          <p:cNvPicPr>
            <a:picLocks noChangeAspect="1"/>
          </p:cNvPicPr>
          <p:nvPr/>
        </p:nvPicPr>
        <p:blipFill>
          <a:blip r:embed="rId2"/>
          <a:stretch>
            <a:fillRect/>
          </a:stretch>
        </p:blipFill>
        <p:spPr>
          <a:xfrm>
            <a:off x="677334" y="2151246"/>
            <a:ext cx="3967195" cy="4402899"/>
          </a:xfrm>
          <a:prstGeom prst="rect">
            <a:avLst/>
          </a:prstGeom>
        </p:spPr>
      </p:pic>
      <p:sp>
        <p:nvSpPr>
          <p:cNvPr id="7" name="角丸四角形吹き出し 6">
            <a:extLst>
              <a:ext uri="{FF2B5EF4-FFF2-40B4-BE49-F238E27FC236}">
                <a16:creationId xmlns:a16="http://schemas.microsoft.com/office/drawing/2014/main" id="{891DFEED-2939-014A-9934-A6AA4F9A79BC}"/>
              </a:ext>
            </a:extLst>
          </p:cNvPr>
          <p:cNvSpPr/>
          <p:nvPr/>
        </p:nvSpPr>
        <p:spPr>
          <a:xfrm>
            <a:off x="4644529" y="2700723"/>
            <a:ext cx="5511452" cy="2759544"/>
          </a:xfrm>
          <a:prstGeom prst="wedgeRoundRectCallout">
            <a:avLst>
              <a:gd name="adj1" fmla="val -53687"/>
              <a:gd name="adj2" fmla="val 72845"/>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a:t>12</a:t>
            </a:r>
            <a:r>
              <a:rPr kumimoji="1" lang="ja-JP" altLang="en-US"/>
              <a:t>年間の調査で新しいシズル・ワードが登場し、ランキングも変動している</a:t>
            </a:r>
            <a:endParaRPr kumimoji="1" lang="en-US" altLang="ja-JP"/>
          </a:p>
          <a:p>
            <a:pPr algn="ctr"/>
            <a:r>
              <a:rPr kumimoji="1" lang="ja-JP" altLang="en-US"/>
              <a:t>↓</a:t>
            </a:r>
            <a:endParaRPr kumimoji="1" lang="en-US" altLang="ja-JP"/>
          </a:p>
          <a:p>
            <a:pPr algn="ctr"/>
            <a:endParaRPr kumimoji="1" lang="en-US" altLang="ja-JP" sz="700"/>
          </a:p>
          <a:p>
            <a:pPr algn="ctr"/>
            <a:r>
              <a:rPr kumimoji="1" lang="ja-JP" altLang="en-US"/>
              <a:t>これから新しいシズル・ワードが登場したり、</a:t>
            </a:r>
            <a:endParaRPr kumimoji="1" lang="en-US" altLang="ja-JP"/>
          </a:p>
          <a:p>
            <a:pPr algn="ctr"/>
            <a:r>
              <a:rPr kumimoji="1" lang="ja-JP" altLang="en-US"/>
              <a:t>ランキングが変動する可能性がある</a:t>
            </a:r>
          </a:p>
        </p:txBody>
      </p:sp>
      <p:sp>
        <p:nvSpPr>
          <p:cNvPr id="4" name="フッター プレースホルダー 3">
            <a:extLst>
              <a:ext uri="{FF2B5EF4-FFF2-40B4-BE49-F238E27FC236}">
                <a16:creationId xmlns:a16="http://schemas.microsoft.com/office/drawing/2014/main" id="{ABE7E40A-6C2F-324F-840D-7A4677D1014C}"/>
              </a:ext>
            </a:extLst>
          </p:cNvPr>
          <p:cNvSpPr>
            <a:spLocks noGrp="1"/>
          </p:cNvSpPr>
          <p:nvPr>
            <p:ph type="ftr" sz="quarter" idx="11"/>
          </p:nvPr>
        </p:nvSpPr>
        <p:spPr>
          <a:xfrm>
            <a:off x="891156" y="6554145"/>
            <a:ext cx="6297612" cy="303856"/>
          </a:xfrm>
        </p:spPr>
        <p:txBody>
          <a:bodyPr/>
          <a:lstStyle/>
          <a:p>
            <a:r>
              <a:rPr lang="ja-JP" altLang="en-US"/>
              <a:t>出典：シズルワードの現状と変化</a:t>
            </a:r>
            <a:r>
              <a:rPr lang="en-US" altLang="ja-JP"/>
              <a:t> </a:t>
            </a:r>
            <a:r>
              <a:rPr lang="ja-JP" altLang="en-US"/>
              <a:t> “</a:t>
            </a:r>
            <a:r>
              <a:rPr lang="en-US" altLang="ja-JP"/>
              <a:t>The current situation of “sizzle words.” </a:t>
            </a:r>
            <a:r>
              <a:rPr lang="ja-JP" altLang="en-US"/>
              <a:t>大橋正房 </a:t>
            </a:r>
            <a:r>
              <a:rPr lang="en-US" altLang="ja-JP"/>
              <a:t>(</a:t>
            </a:r>
            <a:r>
              <a:rPr lang="ja-JP" altLang="en-US"/>
              <a:t>株</a:t>
            </a:r>
            <a:r>
              <a:rPr lang="en-US" altLang="ja-JP"/>
              <a:t>)BMFT </a:t>
            </a:r>
          </a:p>
          <a:p>
            <a:endParaRPr lang="en-US"/>
          </a:p>
        </p:txBody>
      </p:sp>
    </p:spTree>
    <p:extLst>
      <p:ext uri="{BB962C8B-B14F-4D97-AF65-F5344CB8AC3E}">
        <p14:creationId xmlns:p14="http://schemas.microsoft.com/office/powerpoint/2010/main" val="1471866806"/>
      </p:ext>
    </p:extLst>
  </p:cSld>
  <p:clrMapOvr>
    <a:masterClrMapping/>
  </p:clrMapOvr>
</p:sld>
</file>

<file path=ppt/theme/theme1.xml><?xml version="1.0" encoding="utf-8"?>
<a:theme xmlns:a="http://schemas.openxmlformats.org/drawingml/2006/main" name="ファセット">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403</TotalTime>
  <Words>1284</Words>
  <Application>Microsoft Office PowerPoint</Application>
  <PresentationFormat>ワイド画面</PresentationFormat>
  <Paragraphs>269</Paragraphs>
  <Slides>28</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28</vt:i4>
      </vt:variant>
    </vt:vector>
  </HeadingPairs>
  <TitlesOfParts>
    <vt:vector size="35" baseType="lpstr">
      <vt:lpstr>メイリオ</vt:lpstr>
      <vt:lpstr>游ゴシック</vt:lpstr>
      <vt:lpstr>Aharoni</vt:lpstr>
      <vt:lpstr>Arial</vt:lpstr>
      <vt:lpstr>Trebuchet MS</vt:lpstr>
      <vt:lpstr>Wingdings 3</vt:lpstr>
      <vt:lpstr>ファセット</vt:lpstr>
      <vt:lpstr>非計画購買においてシズルワードが購買意思に与える影響</vt:lpstr>
      <vt:lpstr>目次</vt:lpstr>
      <vt:lpstr>研究テーマ</vt:lpstr>
      <vt:lpstr>研究テーマ</vt:lpstr>
      <vt:lpstr>研究背景①（先行研究） </vt:lpstr>
      <vt:lpstr>研究背景②（先行研究） </vt:lpstr>
      <vt:lpstr>研究背景③（先行研究） </vt:lpstr>
      <vt:lpstr>研究背景④（先行研究） </vt:lpstr>
      <vt:lpstr>研究背景⑤（先行研究） </vt:lpstr>
      <vt:lpstr>研究背景⑥（先行研究）</vt:lpstr>
      <vt:lpstr>研究背景⑦（先行研究）</vt:lpstr>
      <vt:lpstr>研究背景⑧（先行研究）</vt:lpstr>
      <vt:lpstr>研究背景⑨（先行研究）</vt:lpstr>
      <vt:lpstr>問題意識  </vt:lpstr>
      <vt:lpstr>研究目的</vt:lpstr>
      <vt:lpstr>研究意義</vt:lpstr>
      <vt:lpstr>先行研究のレビュー</vt:lpstr>
      <vt:lpstr>仮説導出①</vt:lpstr>
      <vt:lpstr>仮説導出①</vt:lpstr>
      <vt:lpstr>仮説導出②</vt:lpstr>
      <vt:lpstr>仮説導出②</vt:lpstr>
      <vt:lpstr>仮説導出② </vt:lpstr>
      <vt:lpstr>仮説導出② </vt:lpstr>
      <vt:lpstr>仮説導出④</vt:lpstr>
      <vt:lpstr>仮説導出④ </vt:lpstr>
      <vt:lpstr>仮説導出⑤</vt:lpstr>
      <vt:lpstr>今後の課題</vt:lpstr>
      <vt:lpstr>参考文献</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進捗状況の報告（２）</dc:title>
  <dc:creator>美紀 谷道</dc:creator>
  <cp:lastModifiedBy>INOUE YUI</cp:lastModifiedBy>
  <cp:revision>25</cp:revision>
  <dcterms:created xsi:type="dcterms:W3CDTF">1601-01-01T00:00:00Z</dcterms:created>
  <dcterms:modified xsi:type="dcterms:W3CDTF">2018-09-05T07:34:06Z</dcterms:modified>
</cp:coreProperties>
</file>